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7"/>
  </p:notesMasterIdLst>
  <p:sldIdLst>
    <p:sldId id="273" r:id="rId5"/>
    <p:sldId id="421" r:id="rId6"/>
    <p:sldId id="384" r:id="rId7"/>
    <p:sldId id="383" r:id="rId8"/>
    <p:sldId id="385" r:id="rId9"/>
    <p:sldId id="370" r:id="rId10"/>
    <p:sldId id="399" r:id="rId11"/>
    <p:sldId id="362" r:id="rId12"/>
    <p:sldId id="363" r:id="rId13"/>
    <p:sldId id="393" r:id="rId14"/>
    <p:sldId id="394" r:id="rId15"/>
    <p:sldId id="389" r:id="rId16"/>
    <p:sldId id="386" r:id="rId17"/>
    <p:sldId id="304" r:id="rId18"/>
    <p:sldId id="306" r:id="rId19"/>
    <p:sldId id="307" r:id="rId20"/>
    <p:sldId id="308" r:id="rId21"/>
    <p:sldId id="309" r:id="rId22"/>
    <p:sldId id="310" r:id="rId23"/>
    <p:sldId id="311" r:id="rId24"/>
    <p:sldId id="312" r:id="rId25"/>
    <p:sldId id="336" r:id="rId26"/>
    <p:sldId id="338" r:id="rId27"/>
    <p:sldId id="340" r:id="rId28"/>
    <p:sldId id="341" r:id="rId29"/>
    <p:sldId id="313" r:id="rId30"/>
    <p:sldId id="314" r:id="rId31"/>
    <p:sldId id="315" r:id="rId32"/>
    <p:sldId id="358" r:id="rId33"/>
    <p:sldId id="359" r:id="rId34"/>
    <p:sldId id="357" r:id="rId35"/>
    <p:sldId id="390" r:id="rId36"/>
    <p:sldId id="391" r:id="rId37"/>
    <p:sldId id="380" r:id="rId38"/>
    <p:sldId id="398" r:id="rId39"/>
    <p:sldId id="343" r:id="rId40"/>
    <p:sldId id="406" r:id="rId41"/>
    <p:sldId id="407" r:id="rId42"/>
    <p:sldId id="401" r:id="rId43"/>
    <p:sldId id="402" r:id="rId44"/>
    <p:sldId id="403" r:id="rId45"/>
    <p:sldId id="405" r:id="rId46"/>
    <p:sldId id="400" r:id="rId47"/>
    <p:sldId id="277" r:id="rId48"/>
    <p:sldId id="418" r:id="rId49"/>
    <p:sldId id="419" r:id="rId50"/>
    <p:sldId id="395" r:id="rId51"/>
    <p:sldId id="420" r:id="rId52"/>
    <p:sldId id="408" r:id="rId53"/>
    <p:sldId id="409" r:id="rId54"/>
    <p:sldId id="410" r:id="rId55"/>
    <p:sldId id="411" r:id="rId56"/>
    <p:sldId id="412" r:id="rId57"/>
    <p:sldId id="413" r:id="rId58"/>
    <p:sldId id="414" r:id="rId59"/>
    <p:sldId id="415" r:id="rId60"/>
    <p:sldId id="416" r:id="rId61"/>
    <p:sldId id="417" r:id="rId62"/>
    <p:sldId id="368" r:id="rId63"/>
    <p:sldId id="331" r:id="rId64"/>
    <p:sldId id="264" r:id="rId65"/>
    <p:sldId id="381" r:id="rId66"/>
  </p:sldIdLst>
  <p:sldSz cx="9144000" cy="5143500" type="screen16x9"/>
  <p:notesSz cx="6858000" cy="9144000"/>
  <p:defaultTextStyle>
    <a:defPPr>
      <a:defRPr lang="de-DE"/>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9F4"/>
    <a:srgbClr val="CDD9EF"/>
    <a:srgbClr val="008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74"/>
  </p:normalViewPr>
  <p:slideViewPr>
    <p:cSldViewPr snapToGrid="0" snapToObjects="1" showGuides="1">
      <p:cViewPr varScale="1">
        <p:scale>
          <a:sx n="157" d="100"/>
          <a:sy n="157" d="100"/>
        </p:scale>
        <p:origin x="156" y="24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amtsv038\SGA_Daten\Planung\07_Grundlagen\00_GRAZ_Baum\Baumartenverteilung%20Graz\Baumbestand%20Diagram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mtsv038\SGA_Daten\Planung\07_Grundlagen\00_GRAZ_Baum\Baumartenverteilung%20Graz\Baumbestand%20Diagramm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de-DE" baseline="0" dirty="0"/>
              <a:t>Bestandsbaumarten am Beispiel Graz</a:t>
            </a:r>
            <a:endParaRPr lang="de-DE"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e-DE"/>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0672948876536745E-2"/>
          <c:y val="8.5710486426898172E-2"/>
          <c:w val="0.84912962962962968"/>
          <c:h val="0.78430642815590457"/>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A28-4CF5-B13E-EA1E779475E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A28-4CF5-B13E-EA1E779475EE}"/>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A28-4CF5-B13E-EA1E779475EE}"/>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A28-4CF5-B13E-EA1E779475EE}"/>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FA28-4CF5-B13E-EA1E779475EE}"/>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FA28-4CF5-B13E-EA1E779475EE}"/>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FA28-4CF5-B13E-EA1E779475EE}"/>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FA28-4CF5-B13E-EA1E779475EE}"/>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FA28-4CF5-B13E-EA1E779475EE}"/>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3-FA28-4CF5-B13E-EA1E779475EE}"/>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5-FA28-4CF5-B13E-EA1E779475EE}"/>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7-FA28-4CF5-B13E-EA1E779475EE}"/>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9-FA28-4CF5-B13E-EA1E779475EE}"/>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B-FA28-4CF5-B13E-EA1E779475EE}"/>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D-FA28-4CF5-B13E-EA1E779475EE}"/>
              </c:ext>
            </c:extLst>
          </c:dPt>
          <c:dPt>
            <c:idx val="15"/>
            <c:bubble3D val="0"/>
            <c:spPr>
              <a:solidFill>
                <a:schemeClr val="accent4">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F-FA28-4CF5-B13E-EA1E779475EE}"/>
              </c:ext>
            </c:extLst>
          </c:dPt>
          <c:dPt>
            <c:idx val="16"/>
            <c:bubble3D val="0"/>
            <c:spPr>
              <a:solidFill>
                <a:schemeClr val="accent5">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1-FA28-4CF5-B13E-EA1E779475EE}"/>
              </c:ext>
            </c:extLst>
          </c:dPt>
          <c:dPt>
            <c:idx val="17"/>
            <c:bubble3D val="0"/>
            <c:spPr>
              <a:solidFill>
                <a:schemeClr val="accent6">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3-FA28-4CF5-B13E-EA1E779475EE}"/>
              </c:ext>
            </c:extLst>
          </c:dPt>
          <c:dPt>
            <c:idx val="18"/>
            <c:bubble3D val="0"/>
            <c:spPr>
              <a:solidFill>
                <a:schemeClr val="accent1">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5-FA28-4CF5-B13E-EA1E779475EE}"/>
              </c:ext>
            </c:extLst>
          </c:dPt>
          <c:dPt>
            <c:idx val="19"/>
            <c:bubble3D val="0"/>
            <c:spPr>
              <a:solidFill>
                <a:schemeClr val="accent2">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7-FA28-4CF5-B13E-EA1E779475EE}"/>
              </c:ext>
            </c:extLst>
          </c:dPt>
          <c:dPt>
            <c:idx val="20"/>
            <c:bubble3D val="0"/>
            <c:spPr>
              <a:solidFill>
                <a:schemeClr val="accent3">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9-FA28-4CF5-B13E-EA1E779475EE}"/>
              </c:ext>
            </c:extLst>
          </c:dPt>
          <c:dPt>
            <c:idx val="21"/>
            <c:bubble3D val="0"/>
            <c:spPr>
              <a:solidFill>
                <a:schemeClr val="accent4">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B-FA28-4CF5-B13E-EA1E779475EE}"/>
              </c:ext>
            </c:extLst>
          </c:dPt>
          <c:dPt>
            <c:idx val="22"/>
            <c:bubble3D val="0"/>
            <c:spPr>
              <a:solidFill>
                <a:schemeClr val="accent5">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D-FA28-4CF5-B13E-EA1E779475EE}"/>
              </c:ext>
            </c:extLst>
          </c:dPt>
          <c:dPt>
            <c:idx val="23"/>
            <c:bubble3D val="0"/>
            <c:spPr>
              <a:solidFill>
                <a:schemeClr val="accent6">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F-FA28-4CF5-B13E-EA1E779475EE}"/>
              </c:ext>
            </c:extLst>
          </c:dPt>
          <c:dPt>
            <c:idx val="24"/>
            <c:bubble3D val="0"/>
            <c:spPr>
              <a:solidFill>
                <a:schemeClr val="accent1">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1-FA28-4CF5-B13E-EA1E779475EE}"/>
              </c:ext>
            </c:extLst>
          </c:dPt>
          <c:dPt>
            <c:idx val="25"/>
            <c:bubble3D val="0"/>
            <c:spPr>
              <a:solidFill>
                <a:schemeClr val="accent2">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3-FA28-4CF5-B13E-EA1E779475EE}"/>
              </c:ext>
            </c:extLst>
          </c:dPt>
          <c:dPt>
            <c:idx val="26"/>
            <c:bubble3D val="0"/>
            <c:spPr>
              <a:solidFill>
                <a:schemeClr val="accent3">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5-FA28-4CF5-B13E-EA1E779475EE}"/>
              </c:ext>
            </c:extLst>
          </c:dPt>
          <c:dPt>
            <c:idx val="27"/>
            <c:bubble3D val="0"/>
            <c:spPr>
              <a:solidFill>
                <a:schemeClr val="accent4">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7-FA28-4CF5-B13E-EA1E779475EE}"/>
              </c:ext>
            </c:extLst>
          </c:dPt>
          <c:dPt>
            <c:idx val="28"/>
            <c:bubble3D val="0"/>
            <c:spPr>
              <a:solidFill>
                <a:schemeClr val="accent5">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9-FA28-4CF5-B13E-EA1E779475EE}"/>
              </c:ext>
            </c:extLst>
          </c:dPt>
          <c:dPt>
            <c:idx val="29"/>
            <c:bubble3D val="0"/>
            <c:spPr>
              <a:solidFill>
                <a:schemeClr val="accent6">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B-FA28-4CF5-B13E-EA1E779475EE}"/>
              </c:ext>
            </c:extLst>
          </c:dPt>
          <c:dPt>
            <c:idx val="30"/>
            <c:bubble3D val="0"/>
            <c:spPr>
              <a:solidFill>
                <a:schemeClr val="accent1">
                  <a:lumMod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D-FA28-4CF5-B13E-EA1E779475EE}"/>
              </c:ext>
            </c:extLst>
          </c:dPt>
          <c:dPt>
            <c:idx val="31"/>
            <c:bubble3D val="0"/>
            <c:spPr>
              <a:solidFill>
                <a:schemeClr val="accent2">
                  <a:lumMod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F-FA28-4CF5-B13E-EA1E779475EE}"/>
              </c:ext>
            </c:extLst>
          </c:dPt>
          <c:dPt>
            <c:idx val="32"/>
            <c:bubble3D val="0"/>
            <c:spPr>
              <a:solidFill>
                <a:schemeClr val="accent3">
                  <a:lumMod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1-FA28-4CF5-B13E-EA1E779475EE}"/>
              </c:ext>
            </c:extLst>
          </c:dPt>
          <c:dLbls>
            <c:dLbl>
              <c:idx val="1"/>
              <c:layout>
                <c:manualLayout>
                  <c:x val="-8.3294947506561676E-2"/>
                  <c:y val="3.047205210459803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28-4CF5-B13E-EA1E779475EE}"/>
                </c:ext>
              </c:extLst>
            </c:dLbl>
            <c:dLbl>
              <c:idx val="2"/>
              <c:layout>
                <c:manualLayout>
                  <c:x val="-9.1496062992125982E-2"/>
                  <c:y val="-2.5585690677554646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28-4CF5-B13E-EA1E779475EE}"/>
                </c:ext>
              </c:extLst>
            </c:dLbl>
            <c:dLbl>
              <c:idx val="3"/>
              <c:layout>
                <c:manualLayout>
                  <c:x val="-5.8256124234470692E-2"/>
                  <c:y val="-9.035559443958393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28-4CF5-B13E-EA1E779475EE}"/>
                </c:ext>
              </c:extLst>
            </c:dLbl>
            <c:dLbl>
              <c:idx val="4"/>
              <c:layout>
                <c:manualLayout>
                  <c:x val="-5.1131124234470589E-2"/>
                  <c:y val="-9.311422183338194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28-4CF5-B13E-EA1E779475EE}"/>
                </c:ext>
              </c:extLst>
            </c:dLbl>
            <c:dLbl>
              <c:idx val="5"/>
              <c:layout>
                <c:manualLayout>
                  <c:x val="-3.2514216972878388E-2"/>
                  <c:y val="-0.1028787790415087"/>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28-4CF5-B13E-EA1E779475EE}"/>
                </c:ext>
              </c:extLst>
            </c:dLbl>
            <c:dLbl>
              <c:idx val="6"/>
              <c:layout>
                <c:manualLayout>
                  <c:x val="-1.9981517935258094E-2"/>
                  <c:y val="-8.689102751045008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28-4CF5-B13E-EA1E779475EE}"/>
                </c:ext>
              </c:extLst>
            </c:dLbl>
            <c:dLbl>
              <c:idx val="7"/>
              <c:layout>
                <c:manualLayout>
                  <c:x val="4.1890857392825895E-3"/>
                  <c:y val="-2.349178574900368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A28-4CF5-B13E-EA1E779475EE}"/>
                </c:ext>
              </c:extLst>
            </c:dLbl>
            <c:dLbl>
              <c:idx val="8"/>
              <c:layout>
                <c:manualLayout>
                  <c:x val="0.18490726159230098"/>
                  <c:y val="-1.586973850490910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A28-4CF5-B13E-EA1E779475EE}"/>
                </c:ext>
              </c:extLst>
            </c:dLbl>
            <c:dLbl>
              <c:idx val="9"/>
              <c:layout>
                <c:manualLayout>
                  <c:x val="0.43039217592592593"/>
                  <c:y val="3.349694589877835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A28-4CF5-B13E-EA1E779475EE}"/>
                </c:ext>
              </c:extLst>
            </c:dLbl>
            <c:dLbl>
              <c:idx val="10"/>
              <c:layout>
                <c:manualLayout>
                  <c:x val="0.3377715277777778"/>
                  <c:y val="7.38507853403141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A28-4CF5-B13E-EA1E779475EE}"/>
                </c:ext>
              </c:extLst>
            </c:dLbl>
            <c:dLbl>
              <c:idx val="11"/>
              <c:layout>
                <c:manualLayout>
                  <c:x val="0.16709643518518519"/>
                  <c:y val="8.08344968004653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A28-4CF5-B13E-EA1E779475EE}"/>
                </c:ext>
              </c:extLst>
            </c:dLbl>
            <c:dLbl>
              <c:idx val="16"/>
              <c:layout>
                <c:manualLayout>
                  <c:x val="-0.16311097222222223"/>
                  <c:y val="0.1835549738219895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FA28-4CF5-B13E-EA1E779475EE}"/>
                </c:ext>
              </c:extLst>
            </c:dLbl>
            <c:dLbl>
              <c:idx val="24"/>
              <c:layout>
                <c:manualLayout>
                  <c:x val="-3.8450092592592591E-2"/>
                  <c:y val="-0.19393411867364746"/>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1-FA28-4CF5-B13E-EA1E779475EE}"/>
                </c:ext>
              </c:extLst>
            </c:dLbl>
            <c:dLbl>
              <c:idx val="26"/>
              <c:layout>
                <c:manualLayout>
                  <c:x val="-3.8805555555555558E-2"/>
                  <c:y val="-0.2588296247818499"/>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6698148148148148"/>
                      <c:h val="7.2033158813263512E-2"/>
                    </c:manualLayout>
                  </c15:layout>
                </c:ext>
                <c:ext xmlns:c16="http://schemas.microsoft.com/office/drawing/2014/chart" uri="{C3380CC4-5D6E-409C-BE32-E72D297353CC}">
                  <c16:uniqueId val="{00000035-FA28-4CF5-B13E-EA1E779475EE}"/>
                </c:ext>
              </c:extLst>
            </c:dLbl>
            <c:dLbl>
              <c:idx val="27"/>
              <c:layout>
                <c:manualLayout>
                  <c:x val="-4.4063981481481482E-2"/>
                  <c:y val="-0.3343436591041303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7-FA28-4CF5-B13E-EA1E779475EE}"/>
                </c:ext>
              </c:extLst>
            </c:dLbl>
            <c:dLbl>
              <c:idx val="28"/>
              <c:layout>
                <c:manualLayout>
                  <c:x val="-1.2539814814814816E-3"/>
                  <c:y val="-0.4030399941826643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9-FA28-4CF5-B13E-EA1E779475EE}"/>
                </c:ext>
              </c:extLst>
            </c:dLbl>
            <c:dLbl>
              <c:idx val="29"/>
              <c:layout>
                <c:manualLayout>
                  <c:x val="-4.1228333333333332E-2"/>
                  <c:y val="-0.4695852239674229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B-FA28-4CF5-B13E-EA1E779475EE}"/>
                </c:ext>
              </c:extLst>
            </c:dLbl>
            <c:dLbl>
              <c:idx val="30"/>
              <c:layout>
                <c:manualLayout>
                  <c:x val="-6.5303703703703697E-2"/>
                  <c:y val="-0.5400834787667248"/>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D-FA28-4CF5-B13E-EA1E779475EE}"/>
                </c:ext>
              </c:extLst>
            </c:dLbl>
            <c:dLbl>
              <c:idx val="31"/>
              <c:delete val="1"/>
              <c:extLst>
                <c:ext xmlns:c15="http://schemas.microsoft.com/office/drawing/2012/chart" uri="{CE6537A1-D6FC-4f65-9D91-7224C49458BB}"/>
                <c:ext xmlns:c16="http://schemas.microsoft.com/office/drawing/2014/chart" uri="{C3380CC4-5D6E-409C-BE32-E72D297353CC}">
                  <c16:uniqueId val="{0000003F-FA28-4CF5-B13E-EA1E779475E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spcCol="288000" anchor="t" anchorCtr="0">
                <a:spAutoFit/>
              </a:bodyPr>
              <a:lstStyle/>
              <a:p>
                <a:pPr>
                  <a:defRPr sz="600" b="1" i="0" u="none" strike="noStrike" kern="1200" baseline="0">
                    <a:solidFill>
                      <a:schemeClr val="lt1"/>
                    </a:solidFill>
                    <a:latin typeface="+mn-lt"/>
                    <a:ea typeface="+mn-ea"/>
                    <a:cs typeface="+mn-cs"/>
                  </a:defRPr>
                </a:pPr>
                <a:endParaRPr lang="de-DE"/>
              </a:p>
            </c:txPr>
            <c:dLblPos val="bestFit"/>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spPr xmlns:c15="http://schemas.microsoft.com/office/drawing/2012/chart">
                  <a:prstGeom prst="rect">
                    <a:avLst/>
                  </a:prstGeom>
                  <a:pattFill prst="pct75">
                    <a:fgClr>
                      <a:schemeClr val="dk1">
                        <a:lumMod val="75000"/>
                        <a:lumOff val="25000"/>
                      </a:schemeClr>
                    </a:fgClr>
                    <a:bgClr>
                      <a:schemeClr val="dk1">
                        <a:lumMod val="65000"/>
                        <a:lumOff val="35000"/>
                      </a:schemeClr>
                    </a:bgClr>
                  </a:pattFill>
                  <a:ln>
                    <a:noFill/>
                  </a:ln>
                </c15:spPr>
              </c:ext>
            </c:extLst>
          </c:dLbls>
          <c:cat>
            <c:strRef>
              <c:f>Tabelle1!$A$4:$A$36</c:f>
              <c:strCache>
                <c:ptCount val="33"/>
                <c:pt idx="0">
                  <c:v>Aesculus hippocastanum / Gemeine Roákastanie Anzahl</c:v>
                </c:pt>
                <c:pt idx="1">
                  <c:v>Acer platanoides / Spitzahorn Anzahl</c:v>
                </c:pt>
                <c:pt idx="2">
                  <c:v>Tilia cordata / Winterlinde Anzahl</c:v>
                </c:pt>
                <c:pt idx="3">
                  <c:v>Acer pseudoplatanus / Bergahorn Anzahl</c:v>
                </c:pt>
                <c:pt idx="4">
                  <c:v>Sophora japonica / Schnurbaum Anzahl</c:v>
                </c:pt>
                <c:pt idx="5">
                  <c:v>Fraxinus excelsior / Esche Anzahl</c:v>
                </c:pt>
                <c:pt idx="6">
                  <c:v>Carpinus betulus / Hain - oder Weiábuche Anzahl</c:v>
                </c:pt>
                <c:pt idx="7">
                  <c:v>Populus nigra 'Italica' / S„ulenpappel Anzahl</c:v>
                </c:pt>
                <c:pt idx="8">
                  <c:v>Platanus x acerifolia / Platane Anzahl</c:v>
                </c:pt>
                <c:pt idx="9">
                  <c:v>Tilia platyphyllos / Sommerlinde Anzahl</c:v>
                </c:pt>
                <c:pt idx="10">
                  <c:v>Prunus serrulata 'Kanzan' / Japanische Bltenkirsche Anzahl</c:v>
                </c:pt>
                <c:pt idx="11">
                  <c:v>Fraxinus excelsior 'Globosum' / Kugelesche Anzahl</c:v>
                </c:pt>
                <c:pt idx="12">
                  <c:v>Picea abies / Rotfichte Anzahl</c:v>
                </c:pt>
                <c:pt idx="13">
                  <c:v>Acer campestre / Feldahorn Anzahl</c:v>
                </c:pt>
                <c:pt idx="14">
                  <c:v>Robinia pseudoacacia / Scheinakazie Anzahl</c:v>
                </c:pt>
                <c:pt idx="15">
                  <c:v>Juglans regia / Walnuá Anzahl</c:v>
                </c:pt>
                <c:pt idx="16">
                  <c:v>Betula pendula / Sandbirke, Weiábirke Anzahl</c:v>
                </c:pt>
                <c:pt idx="17">
                  <c:v>Prunus sp. / Kirsche Anzahl</c:v>
                </c:pt>
                <c:pt idx="18">
                  <c:v>Taxus baccata / Gemeine Eibe Anzahl</c:v>
                </c:pt>
                <c:pt idx="19">
                  <c:v>Quercus robur / Stieleiche Anzahl</c:v>
                </c:pt>
                <c:pt idx="20">
                  <c:v>Acer negundo / Eschenahorn Anzahl</c:v>
                </c:pt>
                <c:pt idx="21">
                  <c:v>Prunus avium / Vogelkirsche Anzahl</c:v>
                </c:pt>
                <c:pt idx="22">
                  <c:v>Acer platanoides 'Fairview' / Hellroter Spitzahorn Anzahl</c:v>
                </c:pt>
                <c:pt idx="23">
                  <c:v>Magnolia kobus / Baummagnolie Anzahl</c:v>
                </c:pt>
                <c:pt idx="24">
                  <c:v>Gleditsia triacanthos 'Inermis' / dornenloser Christusdorn Anzahl</c:v>
                </c:pt>
                <c:pt idx="25">
                  <c:v>Pinus nigra / Schwarzkiefer Anzahl</c:v>
                </c:pt>
                <c:pt idx="26">
                  <c:v>Tilia sp. / Linde Anzahl</c:v>
                </c:pt>
                <c:pt idx="27">
                  <c:v>Carpinus betulus 'Fastigiata' / S„ulenhainbuche Anzahl</c:v>
                </c:pt>
                <c:pt idx="28">
                  <c:v>Koelreuteria paniculata / Blasenbaum Anzahl</c:v>
                </c:pt>
                <c:pt idx="29">
                  <c:v>Ailanthus altissima / G”tterbaum Anzahl</c:v>
                </c:pt>
                <c:pt idx="30">
                  <c:v>Populus sp. / Pappel Anzahl</c:v>
                </c:pt>
                <c:pt idx="31">
                  <c:v>Quercus rubra / Roteiche Anzahl</c:v>
                </c:pt>
                <c:pt idx="32">
                  <c:v>Sonstige</c:v>
                </c:pt>
              </c:strCache>
            </c:strRef>
          </c:cat>
          <c:val>
            <c:numRef>
              <c:f>Tabelle1!$B$4:$B$36</c:f>
              <c:numCache>
                <c:formatCode>0.0%</c:formatCode>
                <c:ptCount val="33"/>
                <c:pt idx="0">
                  <c:v>0.13078047354574684</c:v>
                </c:pt>
                <c:pt idx="1">
                  <c:v>6.4191756796258409E-2</c:v>
                </c:pt>
                <c:pt idx="2">
                  <c:v>5.3551593101432329E-2</c:v>
                </c:pt>
                <c:pt idx="3">
                  <c:v>4.9342297573808827E-2</c:v>
                </c:pt>
                <c:pt idx="4">
                  <c:v>4.4256065477930429E-2</c:v>
                </c:pt>
                <c:pt idx="5">
                  <c:v>4.0046769950306926E-2</c:v>
                </c:pt>
                <c:pt idx="6">
                  <c:v>3.9228295819935692E-2</c:v>
                </c:pt>
                <c:pt idx="7">
                  <c:v>3.4551300789242914E-2</c:v>
                </c:pt>
                <c:pt idx="8">
                  <c:v>3.3615901783104356E-2</c:v>
                </c:pt>
                <c:pt idx="9">
                  <c:v>3.0751242326805029E-2</c:v>
                </c:pt>
                <c:pt idx="10">
                  <c:v>2.1864951768488745E-2</c:v>
                </c:pt>
                <c:pt idx="11">
                  <c:v>2.1455714703303128E-2</c:v>
                </c:pt>
                <c:pt idx="12">
                  <c:v>1.9000292312189419E-2</c:v>
                </c:pt>
                <c:pt idx="13">
                  <c:v>1.4440222157263958E-2</c:v>
                </c:pt>
                <c:pt idx="14">
                  <c:v>1.397252265419468E-2</c:v>
                </c:pt>
                <c:pt idx="15">
                  <c:v>1.3621748026892722E-2</c:v>
                </c:pt>
                <c:pt idx="16">
                  <c:v>1.3446360713241743E-2</c:v>
                </c:pt>
                <c:pt idx="17">
                  <c:v>9.8801520023384971E-3</c:v>
                </c:pt>
                <c:pt idx="18">
                  <c:v>9.8216895644548385E-3</c:v>
                </c:pt>
                <c:pt idx="19">
                  <c:v>8.5939783688979837E-3</c:v>
                </c:pt>
                <c:pt idx="20">
                  <c:v>8.3016661794796838E-3</c:v>
                </c:pt>
                <c:pt idx="21">
                  <c:v>7.8924291142940667E-3</c:v>
                </c:pt>
                <c:pt idx="22">
                  <c:v>6.7816427945045308E-3</c:v>
                </c:pt>
                <c:pt idx="23">
                  <c:v>5.9047062262496345E-3</c:v>
                </c:pt>
                <c:pt idx="24">
                  <c:v>5.846243788365975E-3</c:v>
                </c:pt>
                <c:pt idx="25">
                  <c:v>5.4954691610640165E-3</c:v>
                </c:pt>
                <c:pt idx="26">
                  <c:v>5.0862320958783985E-3</c:v>
                </c:pt>
                <c:pt idx="27">
                  <c:v>5.0277696579947382E-3</c:v>
                </c:pt>
                <c:pt idx="28">
                  <c:v>4.9693072201110787E-3</c:v>
                </c:pt>
                <c:pt idx="29">
                  <c:v>4.7939199064600995E-3</c:v>
                </c:pt>
                <c:pt idx="30">
                  <c:v>4.7939199064600995E-3</c:v>
                </c:pt>
                <c:pt idx="31">
                  <c:v>4.5016077170418004E-3</c:v>
                </c:pt>
                <c:pt idx="32">
                  <c:v>0.26419175679625839</c:v>
                </c:pt>
              </c:numCache>
            </c:numRef>
          </c:val>
          <c:extLst>
            <c:ext xmlns:c16="http://schemas.microsoft.com/office/drawing/2014/chart" uri="{C3380CC4-5D6E-409C-BE32-E72D297353CC}">
              <c16:uniqueId val="{00000042-FA28-4CF5-B13E-EA1E779475EE}"/>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4-FA28-4CF5-B13E-EA1E779475E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6-FA28-4CF5-B13E-EA1E779475EE}"/>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8-FA28-4CF5-B13E-EA1E779475EE}"/>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A-FA28-4CF5-B13E-EA1E779475EE}"/>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C-FA28-4CF5-B13E-EA1E779475EE}"/>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E-FA28-4CF5-B13E-EA1E779475EE}"/>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0-FA28-4CF5-B13E-EA1E779475EE}"/>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2-FA28-4CF5-B13E-EA1E779475EE}"/>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4-FA28-4CF5-B13E-EA1E779475EE}"/>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6-FA28-4CF5-B13E-EA1E779475EE}"/>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8-FA28-4CF5-B13E-EA1E779475EE}"/>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A-FA28-4CF5-B13E-EA1E779475EE}"/>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C-FA28-4CF5-B13E-EA1E779475EE}"/>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5E-FA28-4CF5-B13E-EA1E779475EE}"/>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0-FA28-4CF5-B13E-EA1E779475EE}"/>
              </c:ext>
            </c:extLst>
          </c:dPt>
          <c:dPt>
            <c:idx val="15"/>
            <c:bubble3D val="0"/>
            <c:spPr>
              <a:solidFill>
                <a:schemeClr val="accent4">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2-FA28-4CF5-B13E-EA1E779475EE}"/>
              </c:ext>
            </c:extLst>
          </c:dPt>
          <c:dPt>
            <c:idx val="16"/>
            <c:bubble3D val="0"/>
            <c:spPr>
              <a:solidFill>
                <a:schemeClr val="accent5">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4-FA28-4CF5-B13E-EA1E779475EE}"/>
              </c:ext>
            </c:extLst>
          </c:dPt>
          <c:dPt>
            <c:idx val="17"/>
            <c:bubble3D val="0"/>
            <c:spPr>
              <a:solidFill>
                <a:schemeClr val="accent6">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6-FA28-4CF5-B13E-EA1E779475EE}"/>
              </c:ext>
            </c:extLst>
          </c:dPt>
          <c:dPt>
            <c:idx val="18"/>
            <c:bubble3D val="0"/>
            <c:spPr>
              <a:solidFill>
                <a:schemeClr val="accent1">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8-FA28-4CF5-B13E-EA1E779475EE}"/>
              </c:ext>
            </c:extLst>
          </c:dPt>
          <c:dPt>
            <c:idx val="19"/>
            <c:bubble3D val="0"/>
            <c:spPr>
              <a:solidFill>
                <a:schemeClr val="accent2">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A-FA28-4CF5-B13E-EA1E779475EE}"/>
              </c:ext>
            </c:extLst>
          </c:dPt>
          <c:dPt>
            <c:idx val="20"/>
            <c:bubble3D val="0"/>
            <c:spPr>
              <a:solidFill>
                <a:schemeClr val="accent3">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C-FA28-4CF5-B13E-EA1E779475EE}"/>
              </c:ext>
            </c:extLst>
          </c:dPt>
          <c:dPt>
            <c:idx val="21"/>
            <c:bubble3D val="0"/>
            <c:spPr>
              <a:solidFill>
                <a:schemeClr val="accent4">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6E-FA28-4CF5-B13E-EA1E779475EE}"/>
              </c:ext>
            </c:extLst>
          </c:dPt>
          <c:dPt>
            <c:idx val="22"/>
            <c:bubble3D val="0"/>
            <c:spPr>
              <a:solidFill>
                <a:schemeClr val="accent5">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0-FA28-4CF5-B13E-EA1E779475EE}"/>
              </c:ext>
            </c:extLst>
          </c:dPt>
          <c:dPt>
            <c:idx val="23"/>
            <c:bubble3D val="0"/>
            <c:spPr>
              <a:solidFill>
                <a:schemeClr val="accent6">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2-FA28-4CF5-B13E-EA1E779475EE}"/>
              </c:ext>
            </c:extLst>
          </c:dPt>
          <c:dPt>
            <c:idx val="24"/>
            <c:bubble3D val="0"/>
            <c:spPr>
              <a:solidFill>
                <a:schemeClr val="accent1">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4-FA28-4CF5-B13E-EA1E779475EE}"/>
              </c:ext>
            </c:extLst>
          </c:dPt>
          <c:dPt>
            <c:idx val="25"/>
            <c:bubble3D val="0"/>
            <c:spPr>
              <a:solidFill>
                <a:schemeClr val="accent2">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6-FA28-4CF5-B13E-EA1E779475EE}"/>
              </c:ext>
            </c:extLst>
          </c:dPt>
          <c:dPt>
            <c:idx val="26"/>
            <c:bubble3D val="0"/>
            <c:spPr>
              <a:solidFill>
                <a:schemeClr val="accent3">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8-FA28-4CF5-B13E-EA1E779475EE}"/>
              </c:ext>
            </c:extLst>
          </c:dPt>
          <c:dPt>
            <c:idx val="27"/>
            <c:bubble3D val="0"/>
            <c:spPr>
              <a:solidFill>
                <a:schemeClr val="accent4">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A-FA28-4CF5-B13E-EA1E779475EE}"/>
              </c:ext>
            </c:extLst>
          </c:dPt>
          <c:dPt>
            <c:idx val="28"/>
            <c:bubble3D val="0"/>
            <c:spPr>
              <a:solidFill>
                <a:schemeClr val="accent5">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C-FA28-4CF5-B13E-EA1E779475EE}"/>
              </c:ext>
            </c:extLst>
          </c:dPt>
          <c:dPt>
            <c:idx val="29"/>
            <c:bubble3D val="0"/>
            <c:spPr>
              <a:solidFill>
                <a:schemeClr val="accent6">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7E-FA28-4CF5-B13E-EA1E779475EE}"/>
              </c:ext>
            </c:extLst>
          </c:dPt>
          <c:dPt>
            <c:idx val="30"/>
            <c:bubble3D val="0"/>
            <c:spPr>
              <a:solidFill>
                <a:schemeClr val="accent1">
                  <a:lumMod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80-FA28-4CF5-B13E-EA1E779475EE}"/>
              </c:ext>
            </c:extLst>
          </c:dPt>
          <c:dPt>
            <c:idx val="31"/>
            <c:bubble3D val="0"/>
            <c:spPr>
              <a:solidFill>
                <a:schemeClr val="accent2">
                  <a:lumMod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82-FA28-4CF5-B13E-EA1E779475EE}"/>
              </c:ext>
            </c:extLst>
          </c:dPt>
          <c:dPt>
            <c:idx val="32"/>
            <c:bubble3D val="0"/>
            <c:spPr>
              <a:solidFill>
                <a:schemeClr val="accent3">
                  <a:lumMod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84-FA28-4CF5-B13E-EA1E779475E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Tabelle1!$A$4:$A$36</c:f>
              <c:strCache>
                <c:ptCount val="33"/>
                <c:pt idx="0">
                  <c:v>Aesculus hippocastanum / Gemeine Roákastanie Anzahl</c:v>
                </c:pt>
                <c:pt idx="1">
                  <c:v>Acer platanoides / Spitzahorn Anzahl</c:v>
                </c:pt>
                <c:pt idx="2">
                  <c:v>Tilia cordata / Winterlinde Anzahl</c:v>
                </c:pt>
                <c:pt idx="3">
                  <c:v>Acer pseudoplatanus / Bergahorn Anzahl</c:v>
                </c:pt>
                <c:pt idx="4">
                  <c:v>Sophora japonica / Schnurbaum Anzahl</c:v>
                </c:pt>
                <c:pt idx="5">
                  <c:v>Fraxinus excelsior / Esche Anzahl</c:v>
                </c:pt>
                <c:pt idx="6">
                  <c:v>Carpinus betulus / Hain - oder Weiábuche Anzahl</c:v>
                </c:pt>
                <c:pt idx="7">
                  <c:v>Populus nigra 'Italica' / S„ulenpappel Anzahl</c:v>
                </c:pt>
                <c:pt idx="8">
                  <c:v>Platanus x acerifolia / Platane Anzahl</c:v>
                </c:pt>
                <c:pt idx="9">
                  <c:v>Tilia platyphyllos / Sommerlinde Anzahl</c:v>
                </c:pt>
                <c:pt idx="10">
                  <c:v>Prunus serrulata 'Kanzan' / Japanische Bltenkirsche Anzahl</c:v>
                </c:pt>
                <c:pt idx="11">
                  <c:v>Fraxinus excelsior 'Globosum' / Kugelesche Anzahl</c:v>
                </c:pt>
                <c:pt idx="12">
                  <c:v>Picea abies / Rotfichte Anzahl</c:v>
                </c:pt>
                <c:pt idx="13">
                  <c:v>Acer campestre / Feldahorn Anzahl</c:v>
                </c:pt>
                <c:pt idx="14">
                  <c:v>Robinia pseudoacacia / Scheinakazie Anzahl</c:v>
                </c:pt>
                <c:pt idx="15">
                  <c:v>Juglans regia / Walnuá Anzahl</c:v>
                </c:pt>
                <c:pt idx="16">
                  <c:v>Betula pendula / Sandbirke, Weiábirke Anzahl</c:v>
                </c:pt>
                <c:pt idx="17">
                  <c:v>Prunus sp. / Kirsche Anzahl</c:v>
                </c:pt>
                <c:pt idx="18">
                  <c:v>Taxus baccata / Gemeine Eibe Anzahl</c:v>
                </c:pt>
                <c:pt idx="19">
                  <c:v>Quercus robur / Stieleiche Anzahl</c:v>
                </c:pt>
                <c:pt idx="20">
                  <c:v>Acer negundo / Eschenahorn Anzahl</c:v>
                </c:pt>
                <c:pt idx="21">
                  <c:v>Prunus avium / Vogelkirsche Anzahl</c:v>
                </c:pt>
                <c:pt idx="22">
                  <c:v>Acer platanoides 'Fairview' / Hellroter Spitzahorn Anzahl</c:v>
                </c:pt>
                <c:pt idx="23">
                  <c:v>Magnolia kobus / Baummagnolie Anzahl</c:v>
                </c:pt>
                <c:pt idx="24">
                  <c:v>Gleditsia triacanthos 'Inermis' / dornenloser Christusdorn Anzahl</c:v>
                </c:pt>
                <c:pt idx="25">
                  <c:v>Pinus nigra / Schwarzkiefer Anzahl</c:v>
                </c:pt>
                <c:pt idx="26">
                  <c:v>Tilia sp. / Linde Anzahl</c:v>
                </c:pt>
                <c:pt idx="27">
                  <c:v>Carpinus betulus 'Fastigiata' / S„ulenhainbuche Anzahl</c:v>
                </c:pt>
                <c:pt idx="28">
                  <c:v>Koelreuteria paniculata / Blasenbaum Anzahl</c:v>
                </c:pt>
                <c:pt idx="29">
                  <c:v>Ailanthus altissima / G”tterbaum Anzahl</c:v>
                </c:pt>
                <c:pt idx="30">
                  <c:v>Populus sp. / Pappel Anzahl</c:v>
                </c:pt>
                <c:pt idx="31">
                  <c:v>Quercus rubra / Roteiche Anzahl</c:v>
                </c:pt>
                <c:pt idx="32">
                  <c:v>Sonstige</c:v>
                </c:pt>
              </c:strCache>
            </c:strRef>
          </c:cat>
          <c:val>
            <c:numRef>
              <c:f>Tabelle1!$C$4:$C$36</c:f>
              <c:numCache>
                <c:formatCode>General</c:formatCode>
                <c:ptCount val="33"/>
                <c:pt idx="0">
                  <c:v>2237</c:v>
                </c:pt>
                <c:pt idx="1">
                  <c:v>1098</c:v>
                </c:pt>
                <c:pt idx="2">
                  <c:v>916</c:v>
                </c:pt>
                <c:pt idx="3">
                  <c:v>844</c:v>
                </c:pt>
                <c:pt idx="4">
                  <c:v>757</c:v>
                </c:pt>
                <c:pt idx="5">
                  <c:v>685</c:v>
                </c:pt>
                <c:pt idx="6">
                  <c:v>671</c:v>
                </c:pt>
                <c:pt idx="7">
                  <c:v>591</c:v>
                </c:pt>
                <c:pt idx="8">
                  <c:v>575</c:v>
                </c:pt>
                <c:pt idx="9">
                  <c:v>526</c:v>
                </c:pt>
                <c:pt idx="10">
                  <c:v>374</c:v>
                </c:pt>
                <c:pt idx="11">
                  <c:v>367</c:v>
                </c:pt>
                <c:pt idx="12">
                  <c:v>325</c:v>
                </c:pt>
                <c:pt idx="13">
                  <c:v>247</c:v>
                </c:pt>
                <c:pt idx="14">
                  <c:v>239</c:v>
                </c:pt>
                <c:pt idx="15">
                  <c:v>233</c:v>
                </c:pt>
                <c:pt idx="16">
                  <c:v>230</c:v>
                </c:pt>
                <c:pt idx="17">
                  <c:v>169</c:v>
                </c:pt>
                <c:pt idx="18">
                  <c:v>168</c:v>
                </c:pt>
                <c:pt idx="19">
                  <c:v>147</c:v>
                </c:pt>
                <c:pt idx="20">
                  <c:v>142</c:v>
                </c:pt>
                <c:pt idx="21">
                  <c:v>135</c:v>
                </c:pt>
                <c:pt idx="22">
                  <c:v>116</c:v>
                </c:pt>
                <c:pt idx="23">
                  <c:v>101</c:v>
                </c:pt>
                <c:pt idx="24">
                  <c:v>100</c:v>
                </c:pt>
                <c:pt idx="25">
                  <c:v>94</c:v>
                </c:pt>
                <c:pt idx="26">
                  <c:v>87</c:v>
                </c:pt>
                <c:pt idx="27">
                  <c:v>86</c:v>
                </c:pt>
                <c:pt idx="28">
                  <c:v>85</c:v>
                </c:pt>
                <c:pt idx="29">
                  <c:v>82</c:v>
                </c:pt>
                <c:pt idx="30">
                  <c:v>82</c:v>
                </c:pt>
                <c:pt idx="31">
                  <c:v>77</c:v>
                </c:pt>
              </c:numCache>
            </c:numRef>
          </c:val>
          <c:extLst>
            <c:ext xmlns:c16="http://schemas.microsoft.com/office/drawing/2014/chart" uri="{C3380CC4-5D6E-409C-BE32-E72D297353CC}">
              <c16:uniqueId val="{00000085-FA28-4CF5-B13E-EA1E779475EE}"/>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24346146052248"/>
          <c:y val="0.11351813870221135"/>
          <c:w val="0.70203318336676379"/>
          <c:h val="0.84198837309182351"/>
        </c:manualLayout>
      </c:layout>
      <c:pieChart>
        <c:varyColors val="1"/>
        <c:ser>
          <c:idx val="0"/>
          <c:order val="0"/>
          <c:tx>
            <c:v>1</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7D-41E0-B37D-27267EAF92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7D-41E0-B37D-27267EAF92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7D-41E0-B37D-27267EAF92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7D-41E0-B37D-27267EAF92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77D-41E0-B37D-27267EAF92B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77D-41E0-B37D-27267EAF92B8}"/>
              </c:ext>
            </c:extLst>
          </c:dPt>
          <c:dLbls>
            <c:dLbl>
              <c:idx val="5"/>
              <c:layout>
                <c:manualLayout>
                  <c:x val="0.11339274771992175"/>
                  <c:y val="-1.6913166115347728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1"/>
              <c:showSerName val="0"/>
              <c:showPercent val="0"/>
              <c:showBubbleSize val="0"/>
              <c:extLst>
                <c:ext xmlns:c15="http://schemas.microsoft.com/office/drawing/2012/chart" uri="{CE6537A1-D6FC-4f65-9D91-7224C49458BB}">
                  <c15:layout>
                    <c:manualLayout>
                      <c:w val="0.17838496597479034"/>
                      <c:h val="7.4951767223641164E-2"/>
                    </c:manualLayout>
                  </c15:layout>
                </c:ext>
                <c:ext xmlns:c16="http://schemas.microsoft.com/office/drawing/2014/chart" uri="{C3380CC4-5D6E-409C-BE32-E72D297353CC}">
                  <c16:uniqueId val="{0000000B-777D-41E0-B37D-27267EAF92B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Tabelle1!$K$58:$K$63</c:f>
              <c:strCache>
                <c:ptCount val="6"/>
                <c:pt idx="0">
                  <c:v>Zustand: Sehr gut</c:v>
                </c:pt>
                <c:pt idx="1">
                  <c:v>Zustand: Gut</c:v>
                </c:pt>
                <c:pt idx="2">
                  <c:v>Zustand Mäßig: Maßnahmen sinnvoll</c:v>
                </c:pt>
                <c:pt idx="3">
                  <c:v>Zustand Schlecht: Maßnahmen notwendig bzw. Austausch absehbar</c:v>
                </c:pt>
                <c:pt idx="4">
                  <c:v>Ersatzpflanzungen pro Jahr</c:v>
                </c:pt>
                <c:pt idx="5">
                  <c:v>Neupflanzungen pro Jahr</c:v>
                </c:pt>
              </c:strCache>
            </c:strRef>
          </c:cat>
          <c:val>
            <c:numRef>
              <c:f>Tabelle1!$J$58:$J$63</c:f>
              <c:numCache>
                <c:formatCode>_-* #,##0_-;\-* #,##0_-;_-* "-"??_-;_-@_-</c:formatCode>
                <c:ptCount val="6"/>
                <c:pt idx="0">
                  <c:v>8815.3333333333339</c:v>
                </c:pt>
                <c:pt idx="1">
                  <c:v>8815.3333333333339</c:v>
                </c:pt>
                <c:pt idx="2">
                  <c:v>4407.666666666667</c:v>
                </c:pt>
                <c:pt idx="3">
                  <c:v>4407.666666666667</c:v>
                </c:pt>
                <c:pt idx="4" formatCode="General">
                  <c:v>300</c:v>
                </c:pt>
                <c:pt idx="5" formatCode="General">
                  <c:v>500</c:v>
                </c:pt>
              </c:numCache>
            </c:numRef>
          </c:val>
          <c:extLst>
            <c:ext xmlns:c16="http://schemas.microsoft.com/office/drawing/2014/chart" uri="{C3380CC4-5D6E-409C-BE32-E72D297353CC}">
              <c16:uniqueId val="{0000000C-777D-41E0-B37D-27267EAF92B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09100000000001"/>
          <c:y val="3.363E-2"/>
          <c:w val="0.85325499999999999"/>
          <c:h val="0.48789900000000003"/>
        </c:manualLayout>
      </c:layout>
      <c:lineChart>
        <c:grouping val="standard"/>
        <c:varyColors val="0"/>
        <c:ser>
          <c:idx val="0"/>
          <c:order val="0"/>
          <c:tx>
            <c:strRef>
              <c:f>kf!$L$6</c:f>
              <c:strCache>
                <c:ptCount val="1"/>
                <c:pt idx="0">
                  <c:v>ges. Durchlässigkeit in m/s (n = 5)</c:v>
                </c:pt>
              </c:strCache>
            </c:strRef>
          </c:tx>
          <c:spPr bwMode="auto">
            <a:prstGeom prst="rect">
              <a:avLst/>
            </a:prstGeom>
            <a:ln w="28575" cap="rnd">
              <a:solidFill>
                <a:schemeClr val="accent1"/>
              </a:solidFill>
              <a:round/>
            </a:ln>
            <a:effectLst/>
          </c:spPr>
          <c:marker>
            <c:symbol val="circle"/>
            <c:size val="5"/>
            <c:spPr bwMode="auto">
              <a:prstGeom prst="rect">
                <a:avLst/>
              </a:prstGeom>
              <a:solidFill>
                <a:schemeClr val="accent1"/>
              </a:solidFill>
              <a:ln w="9525">
                <a:solidFill>
                  <a:schemeClr val="accent1"/>
                </a:solidFill>
              </a:ln>
              <a:effectLst/>
            </c:spPr>
          </c:marker>
          <c:dLbls>
            <c:spPr bwMode="auto">
              <a:noFill/>
              <a:ln>
                <a:noFill/>
              </a:ln>
              <a:effectLst/>
            </c:spPr>
            <c:txPr>
              <a:bodyPr rot="0" spcFirstLastPara="1" vertOverflow="ellipsis" horzOverflow="clip" vert="horz" wrap="square" lIns="38100" tIns="19050" rIns="38100" bIns="19050" anchor="ctr" anchorCtr="1">
                <a:spAutoFit/>
              </a:bodyPr>
              <a:lstStyle/>
              <a:p>
                <a:pPr>
                  <a:defRPr sz="1200" b="0" i="0" u="none" strike="noStrike"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errBars>
            <c:errDir val="y"/>
            <c:errBarType val="both"/>
            <c:errValType val="cust"/>
            <c:noEndCap val="0"/>
            <c:plus>
              <c:numRef>
                <c:f>kf!$N$7:$S$7</c:f>
                <c:numCache>
                  <c:formatCode>General</c:formatCode>
                  <c:ptCount val="6"/>
                  <c:pt idx="0">
                    <c:v>1.2708319406851895E-5</c:v>
                  </c:pt>
                  <c:pt idx="1">
                    <c:v>1.2901362229655619E-6</c:v>
                  </c:pt>
                  <c:pt idx="2">
                    <c:v>5.5450009462876203E-6</c:v>
                  </c:pt>
                  <c:pt idx="3">
                    <c:v>2.1508034931631967E-6</c:v>
                  </c:pt>
                  <c:pt idx="4">
                    <c:v>2.1556402202565675E-6</c:v>
                  </c:pt>
                  <c:pt idx="5">
                    <c:v>2.5412059686504167E-6</c:v>
                  </c:pt>
                </c:numCache>
              </c:numRef>
            </c:plus>
            <c:minus>
              <c:numRef>
                <c:f>kf!$N$7:$S$7</c:f>
                <c:numCache>
                  <c:formatCode>General</c:formatCode>
                  <c:ptCount val="6"/>
                  <c:pt idx="0">
                    <c:v>1.2708319406851895E-5</c:v>
                  </c:pt>
                  <c:pt idx="1">
                    <c:v>1.2901362229655619E-6</c:v>
                  </c:pt>
                  <c:pt idx="2">
                    <c:v>5.5450009462876203E-6</c:v>
                  </c:pt>
                  <c:pt idx="3">
                    <c:v>2.1508034931631967E-6</c:v>
                  </c:pt>
                  <c:pt idx="4">
                    <c:v>2.1556402202565675E-6</c:v>
                  </c:pt>
                  <c:pt idx="5">
                    <c:v>2.5412059686504167E-6</c:v>
                  </c:pt>
                </c:numCache>
              </c:numRef>
            </c:minus>
            <c:spPr bwMode="auto">
              <a:prstGeom prst="rect">
                <a:avLst/>
              </a:prstGeom>
              <a:noFill/>
              <a:ln w="9525" cap="flat" cmpd="sng" algn="ctr">
                <a:solidFill>
                  <a:schemeClr val="tx1">
                    <a:lumMod val="65000"/>
                    <a:lumOff val="35000"/>
                  </a:schemeClr>
                </a:solidFill>
                <a:round/>
              </a:ln>
              <a:effectLst/>
            </c:spPr>
          </c:errBars>
          <c:cat>
            <c:strRef>
              <c:f>kf!$M$5:$S$5</c:f>
              <c:strCache>
                <c:ptCount val="7"/>
                <c:pt idx="0">
                  <c:v>Ausgangswert</c:v>
                </c:pt>
                <c:pt idx="1">
                  <c:v>2160 l Reinwasserberegnung</c:v>
                </c:pt>
                <c:pt idx="2">
                  <c:v>9 Jahre Partikeleintrag (5,8 kg)</c:v>
                </c:pt>
                <c:pt idx="3">
                  <c:v>18 Jahre Partikeleintrag (11,6 kg)</c:v>
                </c:pt>
                <c:pt idx="4">
                  <c:v>27 Jahre Partikeleintrag (17,4 kg)</c:v>
                </c:pt>
                <c:pt idx="5">
                  <c:v>36 Jahre Partikeleintrag (23,2 kg)</c:v>
                </c:pt>
                <c:pt idx="6">
                  <c:v>45 Jahre Partikeleintrag (29 kg)</c:v>
                </c:pt>
              </c:strCache>
            </c:strRef>
          </c:cat>
          <c:val>
            <c:numRef>
              <c:f>kf!$M$6:$S$6</c:f>
              <c:numCache>
                <c:formatCode>0.0E+00</c:formatCode>
                <c:ptCount val="7"/>
                <c:pt idx="0">
                  <c:v>3.8182687438716818E-4</c:v>
                </c:pt>
                <c:pt idx="1">
                  <c:v>3.6755866372938941E-4</c:v>
                </c:pt>
                <c:pt idx="2">
                  <c:v>2.3018875331734897E-4</c:v>
                </c:pt>
                <c:pt idx="3">
                  <c:v>2.3033172025078494E-4</c:v>
                </c:pt>
                <c:pt idx="4">
                  <c:v>1.2464082580677919E-4</c:v>
                </c:pt>
                <c:pt idx="5">
                  <c:v>8.0184663861198981E-5</c:v>
                </c:pt>
                <c:pt idx="6">
                  <c:v>4.6476941722707472E-5</c:v>
                </c:pt>
              </c:numCache>
            </c:numRef>
          </c:val>
          <c:smooth val="0"/>
          <c:extLst>
            <c:ext xmlns:c16="http://schemas.microsoft.com/office/drawing/2014/chart" uri="{C3380CC4-5D6E-409C-BE32-E72D297353CC}">
              <c16:uniqueId val="{00000000-D855-46D2-8887-22771189F73D}"/>
            </c:ext>
          </c:extLst>
        </c:ser>
        <c:ser>
          <c:idx val="1"/>
          <c:order val="1"/>
          <c:tx>
            <c:strRef>
              <c:f>kf!$L$10</c:f>
              <c:strCache>
                <c:ptCount val="1"/>
                <c:pt idx="0">
                  <c:v>Baumsubstrat nicht überbaubar LHG Graz</c:v>
                </c:pt>
              </c:strCache>
            </c:strRef>
          </c:tx>
          <c:spPr bwMode="auto">
            <a:prstGeom prst="rect">
              <a:avLst/>
            </a:prstGeom>
            <a:ln w="28575" cap="rnd">
              <a:solidFill>
                <a:schemeClr val="accent2"/>
              </a:solidFill>
              <a:round/>
            </a:ln>
            <a:effectLst/>
          </c:spPr>
          <c:marker>
            <c:symbol val="none"/>
          </c:marker>
          <c:dPt>
            <c:idx val="2"/>
            <c:bubble3D val="0"/>
            <c:extLst>
              <c:ext xmlns:c16="http://schemas.microsoft.com/office/drawing/2014/chart" uri="{C3380CC4-5D6E-409C-BE32-E72D297353CC}">
                <c16:uniqueId val="{00000001-D855-46D2-8887-22771189F73D}"/>
              </c:ext>
            </c:extLst>
          </c:dPt>
          <c:dPt>
            <c:idx val="4"/>
            <c:bubble3D val="0"/>
            <c:extLst>
              <c:ext xmlns:c16="http://schemas.microsoft.com/office/drawing/2014/chart" uri="{C3380CC4-5D6E-409C-BE32-E72D297353CC}">
                <c16:uniqueId val="{00000002-D855-46D2-8887-22771189F73D}"/>
              </c:ext>
            </c:extLst>
          </c:dPt>
          <c:dLbls>
            <c:dLbl>
              <c:idx val="1"/>
              <c:delete val="1"/>
              <c:extLst>
                <c:ext xmlns:c15="http://schemas.microsoft.com/office/drawing/2012/chart" uri="{CE6537A1-D6FC-4f65-9D91-7224C49458BB}"/>
                <c:ext xmlns:c16="http://schemas.microsoft.com/office/drawing/2014/chart" uri="{C3380CC4-5D6E-409C-BE32-E72D297353CC}">
                  <c16:uniqueId val="{00000003-D855-46D2-8887-22771189F73D}"/>
                </c:ext>
              </c:extLst>
            </c:dLbl>
            <c:dLbl>
              <c:idx val="2"/>
              <c:delete val="1"/>
              <c:extLst>
                <c:ext xmlns:c15="http://schemas.microsoft.com/office/drawing/2012/chart" uri="{CE6537A1-D6FC-4f65-9D91-7224C49458BB}"/>
                <c:ext xmlns:c16="http://schemas.microsoft.com/office/drawing/2014/chart" uri="{C3380CC4-5D6E-409C-BE32-E72D297353CC}">
                  <c16:uniqueId val="{00000001-D855-46D2-8887-22771189F73D}"/>
                </c:ext>
              </c:extLst>
            </c:dLbl>
            <c:dLbl>
              <c:idx val="3"/>
              <c:delete val="1"/>
              <c:extLst>
                <c:ext xmlns:c15="http://schemas.microsoft.com/office/drawing/2012/chart" uri="{CE6537A1-D6FC-4f65-9D91-7224C49458BB}"/>
                <c:ext xmlns:c16="http://schemas.microsoft.com/office/drawing/2014/chart" uri="{C3380CC4-5D6E-409C-BE32-E72D297353CC}">
                  <c16:uniqueId val="{00000004-D855-46D2-8887-22771189F73D}"/>
                </c:ext>
              </c:extLst>
            </c:dLbl>
            <c:dLbl>
              <c:idx val="4"/>
              <c:delete val="1"/>
              <c:extLst>
                <c:ext xmlns:c15="http://schemas.microsoft.com/office/drawing/2012/chart" uri="{CE6537A1-D6FC-4f65-9D91-7224C49458BB}"/>
                <c:ext xmlns:c16="http://schemas.microsoft.com/office/drawing/2014/chart" uri="{C3380CC4-5D6E-409C-BE32-E72D297353CC}">
                  <c16:uniqueId val="{00000002-D855-46D2-8887-22771189F73D}"/>
                </c:ext>
              </c:extLst>
            </c:dLbl>
            <c:dLbl>
              <c:idx val="5"/>
              <c:delete val="1"/>
              <c:extLst>
                <c:ext xmlns:c15="http://schemas.microsoft.com/office/drawing/2012/chart" uri="{CE6537A1-D6FC-4f65-9D91-7224C49458BB}"/>
                <c:ext xmlns:c16="http://schemas.microsoft.com/office/drawing/2014/chart" uri="{C3380CC4-5D6E-409C-BE32-E72D297353CC}">
                  <c16:uniqueId val="{00000005-D855-46D2-8887-22771189F73D}"/>
                </c:ext>
              </c:extLst>
            </c:dLbl>
            <c:dLbl>
              <c:idx val="6"/>
              <c:delete val="1"/>
              <c:extLst>
                <c:ext xmlns:c15="http://schemas.microsoft.com/office/drawing/2012/chart" uri="{CE6537A1-D6FC-4f65-9D91-7224C49458BB}"/>
                <c:ext xmlns:c16="http://schemas.microsoft.com/office/drawing/2014/chart" uri="{C3380CC4-5D6E-409C-BE32-E72D297353CC}">
                  <c16:uniqueId val="{00000006-D855-46D2-8887-22771189F73D}"/>
                </c:ext>
              </c:extLst>
            </c:dLbl>
            <c:spPr bwMode="auto">
              <a:noFill/>
              <a:ln>
                <a:noFill/>
              </a:ln>
              <a:effectLst/>
            </c:spPr>
            <c:txPr>
              <a:bodyPr rot="0" spcFirstLastPara="1" vertOverflow="ellipsis" horzOverflow="clip" vert="horz" wrap="square" lIns="38100" tIns="19050" rIns="38100" bIns="19050" anchor="ctr" anchorCtr="1">
                <a:spAutoFit/>
              </a:bodyPr>
              <a:lstStyle/>
              <a:p>
                <a:pPr>
                  <a:defRPr sz="1200" b="0" i="0" u="none" strike="noStrike"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kf!$M$5:$S$5</c:f>
              <c:strCache>
                <c:ptCount val="7"/>
                <c:pt idx="0">
                  <c:v>Ausgangswert</c:v>
                </c:pt>
                <c:pt idx="1">
                  <c:v>2160 l Reinwasserberegnung</c:v>
                </c:pt>
                <c:pt idx="2">
                  <c:v>9 Jahre Partikeleintrag (5,8 kg)</c:v>
                </c:pt>
                <c:pt idx="3">
                  <c:v>18 Jahre Partikeleintrag (11,6 kg)</c:v>
                </c:pt>
                <c:pt idx="4">
                  <c:v>27 Jahre Partikeleintrag (17,4 kg)</c:v>
                </c:pt>
                <c:pt idx="5">
                  <c:v>36 Jahre Partikeleintrag (23,2 kg)</c:v>
                </c:pt>
                <c:pt idx="6">
                  <c:v>45 Jahre Partikeleintrag (29 kg)</c:v>
                </c:pt>
              </c:strCache>
            </c:strRef>
          </c:cat>
          <c:val>
            <c:numRef>
              <c:f>kf!$M$10:$S$10</c:f>
              <c:numCache>
                <c:formatCode>0.00E+00</c:formatCode>
                <c:ptCount val="7"/>
                <c:pt idx="0">
                  <c:v>3.589906755884154E-5</c:v>
                </c:pt>
                <c:pt idx="1">
                  <c:v>3.589906755884154E-5</c:v>
                </c:pt>
                <c:pt idx="2">
                  <c:v>3.589906755884154E-5</c:v>
                </c:pt>
                <c:pt idx="3">
                  <c:v>3.589906755884154E-5</c:v>
                </c:pt>
                <c:pt idx="4">
                  <c:v>3.589906755884154E-5</c:v>
                </c:pt>
                <c:pt idx="5">
                  <c:v>3.589906755884154E-5</c:v>
                </c:pt>
                <c:pt idx="6">
                  <c:v>3.589906755884154E-5</c:v>
                </c:pt>
              </c:numCache>
            </c:numRef>
          </c:val>
          <c:smooth val="0"/>
          <c:extLst>
            <c:ext xmlns:c16="http://schemas.microsoft.com/office/drawing/2014/chart" uri="{C3380CC4-5D6E-409C-BE32-E72D297353CC}">
              <c16:uniqueId val="{00000007-D855-46D2-8887-22771189F73D}"/>
            </c:ext>
          </c:extLst>
        </c:ser>
        <c:dLbls>
          <c:dLblPos val="t"/>
          <c:showLegendKey val="0"/>
          <c:showVal val="1"/>
          <c:showCatName val="0"/>
          <c:showSerName val="0"/>
          <c:showPercent val="0"/>
          <c:showBubbleSize val="0"/>
        </c:dLbls>
        <c:marker val="1"/>
        <c:smooth val="0"/>
        <c:axId val="777853967"/>
        <c:axId val="1497041727"/>
      </c:lineChart>
      <c:catAx>
        <c:axId val="777853967"/>
        <c:scaling>
          <c:orientation val="minMax"/>
        </c:scaling>
        <c:delete val="0"/>
        <c:axPos val="b"/>
        <c:numFmt formatCode="General" sourceLinked="1"/>
        <c:majorTickMark val="none"/>
        <c:minorTickMark val="none"/>
        <c:tickLblPos val="nextTo"/>
        <c:spPr bwMode="auto">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baseline="0">
                <a:solidFill>
                  <a:schemeClr val="tx1">
                    <a:lumMod val="65000"/>
                    <a:lumOff val="35000"/>
                  </a:schemeClr>
                </a:solidFill>
                <a:latin typeface="Calibri"/>
                <a:ea typeface="Arial"/>
                <a:cs typeface="Arial"/>
              </a:defRPr>
            </a:pPr>
            <a:endParaRPr lang="en-US"/>
          </a:p>
        </c:txPr>
        <c:crossAx val="1497041727"/>
        <c:crosses val="autoZero"/>
        <c:auto val="1"/>
        <c:lblAlgn val="ctr"/>
        <c:lblOffset val="100"/>
        <c:noMultiLvlLbl val="0"/>
      </c:catAx>
      <c:valAx>
        <c:axId val="1497041727"/>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r>
                  <a:rPr lang="en-GB" sz="1200"/>
                  <a:t>gesättigte hydraulische Leitfähigkeit in m/s</a:t>
                </a:r>
              </a:p>
            </c:rich>
          </c:tx>
          <c:overlay val="0"/>
          <c:spPr>
            <a:prstGeom prst="rect">
              <a:avLst/>
            </a:prstGeom>
            <a:noFill/>
            <a:ln>
              <a:noFill/>
            </a:ln>
            <a:effectLst/>
          </c:spPr>
          <c:txPr>
            <a:bodyPr rot="-540000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endParaRPr lang="en-GB"/>
            </a:p>
          </c:txPr>
        </c:title>
        <c:numFmt formatCode="0.0E+00" sourceLinked="1"/>
        <c:majorTickMark val="none"/>
        <c:minorTickMark val="none"/>
        <c:tickLblPos val="nextTo"/>
        <c:spPr>
          <a:prstGeom prst="rect">
            <a:avLst/>
          </a:prstGeom>
          <a:noFill/>
          <a:ln>
            <a:noFill/>
          </a:ln>
          <a:effectLst/>
        </c:spPr>
        <c:txPr>
          <a:bodyPr rot="-60000000" spcFirstLastPara="1" vertOverflow="ellipsis" vert="horz" wrap="square" anchor="ctr" anchorCtr="1"/>
          <a:lstStyle/>
          <a:p>
            <a:pPr>
              <a:defRPr sz="1200" b="0" i="0" u="none" strike="noStrike" baseline="0">
                <a:solidFill>
                  <a:schemeClr val="tx1">
                    <a:lumMod val="65000"/>
                    <a:lumOff val="35000"/>
                  </a:schemeClr>
                </a:solidFill>
                <a:latin typeface="Calibri"/>
                <a:ea typeface="Arial"/>
                <a:cs typeface="Arial"/>
              </a:defRPr>
            </a:pPr>
            <a:endParaRPr lang="en-US"/>
          </a:p>
        </c:txPr>
        <c:crossAx val="777853967"/>
        <c:crosses val="autoZero"/>
        <c:crossBetween val="between"/>
      </c:valAx>
      <c:spPr>
        <a:prstGeom prst="rect">
          <a:avLst/>
        </a:prstGeom>
        <a:noFill/>
        <a:ln>
          <a:noFill/>
        </a:ln>
        <a:effectLst/>
      </c:spPr>
    </c:plotArea>
    <c:legend>
      <c:legendPos val="b"/>
      <c:overlay val="0"/>
      <c:spPr>
        <a:prstGeom prst="rect">
          <a:avLst/>
        </a:prstGeom>
        <a:noFill/>
        <a:ln>
          <a:noFill/>
        </a:ln>
        <a:effectLst/>
      </c:spPr>
      <c:txPr>
        <a:bodyPr rot="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endParaRPr lang="en-US"/>
        </a:p>
      </c:txPr>
    </c:legend>
    <c:plotVisOnly val="1"/>
    <c:dispBlanksAs val="gap"/>
    <c:showDLblsOverMax val="0"/>
  </c:chart>
  <c:spPr bwMode="auto">
    <a:xfrm>
      <a:off x="1508759" y="954845"/>
      <a:ext cx="6126480" cy="4441542"/>
    </a:xfrm>
    <a:prstGeom prst="rect">
      <a:avLst/>
    </a:prstGeom>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329000000000006E-2"/>
          <c:y val="3.1522000000000001E-2"/>
          <c:w val="0.87453800000000004"/>
          <c:h val="0.58375299999999997"/>
        </c:manualLayout>
      </c:layout>
      <c:scatterChart>
        <c:scatterStyle val="lineMarker"/>
        <c:varyColors val="0"/>
        <c:ser>
          <c:idx val="4"/>
          <c:order val="0"/>
          <c:tx>
            <c:strRef>
              <c:f>GPV!$Z$75</c:f>
              <c:strCache>
                <c:ptCount val="1"/>
                <c:pt idx="0">
                  <c:v>Ausgangswert</c:v>
                </c:pt>
              </c:strCache>
            </c:strRef>
          </c:tx>
          <c:spPr bwMode="auto">
            <a:prstGeom prst="rect">
              <a:avLst/>
            </a:prstGeom>
            <a:ln w="19050" cap="rnd">
              <a:solidFill>
                <a:schemeClr val="accent5"/>
              </a:solidFill>
              <a:round/>
            </a:ln>
            <a:effectLst/>
          </c:spPr>
          <c:marker>
            <c:symbol val="circle"/>
            <c:size val="5"/>
            <c:spPr bwMode="auto">
              <a:prstGeom prst="rect">
                <a:avLst/>
              </a:prstGeom>
              <a:solidFill>
                <a:schemeClr val="accent5"/>
              </a:solidFill>
              <a:ln w="9525">
                <a:solidFill>
                  <a:schemeClr val="accent5"/>
                </a:solidFill>
              </a:ln>
              <a:effectLst/>
            </c:spPr>
          </c:marker>
          <c:xVal>
            <c:numRef>
              <c:f>GPV!$Z$77:$Z$81</c:f>
              <c:numCache>
                <c:formatCode>0.0</c:formatCode>
                <c:ptCount val="5"/>
                <c:pt idx="0">
                  <c:v>11.900969735250994</c:v>
                </c:pt>
                <c:pt idx="1">
                  <c:v>12.092840776805492</c:v>
                </c:pt>
                <c:pt idx="2">
                  <c:v>15.034992565165012</c:v>
                </c:pt>
                <c:pt idx="3">
                  <c:v>30.751862343421347</c:v>
                </c:pt>
                <c:pt idx="4">
                  <c:v>34.23304342007912</c:v>
                </c:pt>
              </c:numCache>
            </c:numRef>
          </c:xVal>
          <c:yVal>
            <c:numRef>
              <c:f>GPV!$AE$77:$AE$81</c:f>
              <c:numCache>
                <c:formatCode>General</c:formatCode>
                <c:ptCount val="5"/>
                <c:pt idx="0">
                  <c:v>15</c:v>
                </c:pt>
                <c:pt idx="1">
                  <c:v>25</c:v>
                </c:pt>
                <c:pt idx="2">
                  <c:v>35</c:v>
                </c:pt>
                <c:pt idx="3">
                  <c:v>45</c:v>
                </c:pt>
                <c:pt idx="4">
                  <c:v>55</c:v>
                </c:pt>
              </c:numCache>
            </c:numRef>
          </c:yVal>
          <c:smooth val="0"/>
          <c:extLst>
            <c:ext xmlns:c16="http://schemas.microsoft.com/office/drawing/2014/chart" uri="{C3380CC4-5D6E-409C-BE32-E72D297353CC}">
              <c16:uniqueId val="{00000000-99A3-43B7-9B8B-B477FB630B91}"/>
            </c:ext>
          </c:extLst>
        </c:ser>
        <c:ser>
          <c:idx val="3"/>
          <c:order val="1"/>
          <c:tx>
            <c:strRef>
              <c:f>GPV!$AA$75</c:f>
              <c:strCache>
                <c:ptCount val="1"/>
                <c:pt idx="0">
                  <c:v>2160 l Reinwasserberegnung</c:v>
                </c:pt>
              </c:strCache>
            </c:strRef>
          </c:tx>
          <c:spPr bwMode="auto">
            <a:prstGeom prst="rect">
              <a:avLst/>
            </a:prstGeom>
            <a:ln w="19050" cap="rnd">
              <a:solidFill>
                <a:schemeClr val="accent4"/>
              </a:solidFill>
              <a:round/>
            </a:ln>
            <a:effectLst/>
          </c:spPr>
          <c:marker>
            <c:symbol val="circle"/>
            <c:size val="5"/>
            <c:spPr bwMode="auto">
              <a:prstGeom prst="rect">
                <a:avLst/>
              </a:prstGeom>
              <a:solidFill>
                <a:schemeClr val="accent4"/>
              </a:solidFill>
              <a:ln w="9525">
                <a:solidFill>
                  <a:schemeClr val="accent4"/>
                </a:solidFill>
              </a:ln>
              <a:effectLst/>
            </c:spPr>
          </c:marker>
          <c:xVal>
            <c:numRef>
              <c:f>GPV!$AA$77:$AA$81</c:f>
              <c:numCache>
                <c:formatCode>0.0</c:formatCode>
                <c:ptCount val="5"/>
                <c:pt idx="0">
                  <c:v>11.134782779247336</c:v>
                </c:pt>
                <c:pt idx="1">
                  <c:v>9.8631609917504708</c:v>
                </c:pt>
                <c:pt idx="2">
                  <c:v>9.9967038443885574</c:v>
                </c:pt>
                <c:pt idx="3">
                  <c:v>33.713113893878024</c:v>
                </c:pt>
                <c:pt idx="4">
                  <c:v>37.087125871872232</c:v>
                </c:pt>
              </c:numCache>
            </c:numRef>
          </c:xVal>
          <c:yVal>
            <c:numRef>
              <c:f>GPV!$AE$77:$AE$81</c:f>
              <c:numCache>
                <c:formatCode>General</c:formatCode>
                <c:ptCount val="5"/>
                <c:pt idx="0">
                  <c:v>15</c:v>
                </c:pt>
                <c:pt idx="1">
                  <c:v>25</c:v>
                </c:pt>
                <c:pt idx="2">
                  <c:v>35</c:v>
                </c:pt>
                <c:pt idx="3">
                  <c:v>45</c:v>
                </c:pt>
                <c:pt idx="4">
                  <c:v>55</c:v>
                </c:pt>
              </c:numCache>
            </c:numRef>
          </c:yVal>
          <c:smooth val="0"/>
          <c:extLst>
            <c:ext xmlns:c16="http://schemas.microsoft.com/office/drawing/2014/chart" uri="{C3380CC4-5D6E-409C-BE32-E72D297353CC}">
              <c16:uniqueId val="{00000001-99A3-43B7-9B8B-B477FB630B91}"/>
            </c:ext>
          </c:extLst>
        </c:ser>
        <c:ser>
          <c:idx val="2"/>
          <c:order val="2"/>
          <c:tx>
            <c:strRef>
              <c:f>GPV!$AB$75</c:f>
              <c:strCache>
                <c:ptCount val="1"/>
                <c:pt idx="0">
                  <c:v>9 Jahre Partikeleintrag (5,8 kg)</c:v>
                </c:pt>
              </c:strCache>
            </c:strRef>
          </c:tx>
          <c:spPr bwMode="auto">
            <a:prstGeom prst="rect">
              <a:avLst/>
            </a:prstGeom>
            <a:ln w="19050" cap="rnd">
              <a:solidFill>
                <a:schemeClr val="accent3"/>
              </a:solidFill>
              <a:prstDash val="dash"/>
              <a:round/>
            </a:ln>
            <a:effectLst/>
          </c:spPr>
          <c:marker>
            <c:symbol val="circle"/>
            <c:size val="5"/>
            <c:spPr bwMode="auto">
              <a:prstGeom prst="rect">
                <a:avLst/>
              </a:prstGeom>
              <a:solidFill>
                <a:schemeClr val="accent3"/>
              </a:solidFill>
              <a:ln w="9525">
                <a:solidFill>
                  <a:schemeClr val="accent3"/>
                </a:solidFill>
              </a:ln>
              <a:effectLst/>
            </c:spPr>
          </c:marker>
          <c:xVal>
            <c:numRef>
              <c:f>GPV!$AB$77:$AB$81</c:f>
              <c:numCache>
                <c:formatCode>0.0</c:formatCode>
                <c:ptCount val="5"/>
                <c:pt idx="0">
                  <c:v>9.4381256998836758</c:v>
                </c:pt>
                <c:pt idx="1">
                  <c:v>7.4989353411256827</c:v>
                </c:pt>
                <c:pt idx="2">
                  <c:v>6.026621152633421</c:v>
                </c:pt>
                <c:pt idx="3">
                  <c:v>32.386215230775967</c:v>
                </c:pt>
                <c:pt idx="4">
                  <c:v>38.566490432921285</c:v>
                </c:pt>
              </c:numCache>
            </c:numRef>
          </c:xVal>
          <c:yVal>
            <c:numRef>
              <c:f>GPV!$AE$77:$AE$81</c:f>
              <c:numCache>
                <c:formatCode>General</c:formatCode>
                <c:ptCount val="5"/>
                <c:pt idx="0">
                  <c:v>15</c:v>
                </c:pt>
                <c:pt idx="1">
                  <c:v>25</c:v>
                </c:pt>
                <c:pt idx="2">
                  <c:v>35</c:v>
                </c:pt>
                <c:pt idx="3">
                  <c:v>45</c:v>
                </c:pt>
                <c:pt idx="4">
                  <c:v>55</c:v>
                </c:pt>
              </c:numCache>
            </c:numRef>
          </c:yVal>
          <c:smooth val="0"/>
          <c:extLst>
            <c:ext xmlns:c16="http://schemas.microsoft.com/office/drawing/2014/chart" uri="{C3380CC4-5D6E-409C-BE32-E72D297353CC}">
              <c16:uniqueId val="{00000002-99A3-43B7-9B8B-B477FB630B91}"/>
            </c:ext>
          </c:extLst>
        </c:ser>
        <c:ser>
          <c:idx val="1"/>
          <c:order val="3"/>
          <c:tx>
            <c:strRef>
              <c:f>GPV!$AC$75</c:f>
              <c:strCache>
                <c:ptCount val="1"/>
                <c:pt idx="0">
                  <c:v>27 Jahre Partikeleintrag (17,4 kg)</c:v>
                </c:pt>
              </c:strCache>
            </c:strRef>
          </c:tx>
          <c:spPr bwMode="auto">
            <a:prstGeom prst="rect">
              <a:avLst/>
            </a:prstGeom>
            <a:ln w="19050" cap="rnd">
              <a:solidFill>
                <a:schemeClr val="accent2"/>
              </a:solidFill>
              <a:prstDash val="dash"/>
              <a:round/>
            </a:ln>
            <a:effectLst/>
          </c:spPr>
          <c:marker>
            <c:symbol val="circle"/>
            <c:size val="5"/>
            <c:spPr bwMode="auto">
              <a:prstGeom prst="rect">
                <a:avLst/>
              </a:prstGeom>
              <a:solidFill>
                <a:schemeClr val="accent2"/>
              </a:solidFill>
              <a:ln w="9525">
                <a:solidFill>
                  <a:schemeClr val="accent2"/>
                </a:solidFill>
              </a:ln>
              <a:effectLst/>
            </c:spPr>
          </c:marker>
          <c:xVal>
            <c:numRef>
              <c:f>GPV!$AC$77:$AC$81</c:f>
              <c:numCache>
                <c:formatCode>0.0</c:formatCode>
                <c:ptCount val="5"/>
                <c:pt idx="0">
                  <c:v>10.063755250743988</c:v>
                </c:pt>
                <c:pt idx="1">
                  <c:v>6.7032869639491492</c:v>
                </c:pt>
                <c:pt idx="2">
                  <c:v>3.8155375854625051</c:v>
                </c:pt>
                <c:pt idx="3">
                  <c:v>23.187956966004506</c:v>
                </c:pt>
                <c:pt idx="4">
                  <c:v>39.170217730770588</c:v>
                </c:pt>
              </c:numCache>
            </c:numRef>
          </c:xVal>
          <c:yVal>
            <c:numRef>
              <c:f>GPV!$AE$77:$AE$81</c:f>
              <c:numCache>
                <c:formatCode>General</c:formatCode>
                <c:ptCount val="5"/>
                <c:pt idx="0">
                  <c:v>15</c:v>
                </c:pt>
                <c:pt idx="1">
                  <c:v>25</c:v>
                </c:pt>
                <c:pt idx="2">
                  <c:v>35</c:v>
                </c:pt>
                <c:pt idx="3">
                  <c:v>45</c:v>
                </c:pt>
                <c:pt idx="4">
                  <c:v>55</c:v>
                </c:pt>
              </c:numCache>
            </c:numRef>
          </c:yVal>
          <c:smooth val="0"/>
          <c:extLst>
            <c:ext xmlns:c16="http://schemas.microsoft.com/office/drawing/2014/chart" uri="{C3380CC4-5D6E-409C-BE32-E72D297353CC}">
              <c16:uniqueId val="{00000003-99A3-43B7-9B8B-B477FB630B91}"/>
            </c:ext>
          </c:extLst>
        </c:ser>
        <c:ser>
          <c:idx val="0"/>
          <c:order val="4"/>
          <c:tx>
            <c:strRef>
              <c:f>GPV!$AD$75</c:f>
              <c:strCache>
                <c:ptCount val="1"/>
                <c:pt idx="0">
                  <c:v>45 Jahre Partikeleintrag (29 kg)</c:v>
                </c:pt>
              </c:strCache>
            </c:strRef>
          </c:tx>
          <c:spPr bwMode="auto">
            <a:prstGeom prst="rect">
              <a:avLst/>
            </a:prstGeom>
            <a:ln w="19050" cap="rnd">
              <a:solidFill>
                <a:schemeClr val="accent6"/>
              </a:solidFill>
              <a:prstDash val="dash"/>
              <a:round/>
            </a:ln>
            <a:effectLst/>
          </c:spPr>
          <c:marker>
            <c:symbol val="circle"/>
            <c:size val="5"/>
            <c:spPr bwMode="auto">
              <a:prstGeom prst="rect">
                <a:avLst/>
              </a:prstGeom>
              <a:solidFill>
                <a:schemeClr val="accent6"/>
              </a:solidFill>
              <a:ln w="9525">
                <a:solidFill>
                  <a:schemeClr val="accent6"/>
                </a:solidFill>
              </a:ln>
              <a:effectLst/>
            </c:spPr>
          </c:marker>
          <c:xVal>
            <c:numRef>
              <c:f>GPV!$AD$77:$AD$81</c:f>
              <c:numCache>
                <c:formatCode>0.0</c:formatCode>
                <c:ptCount val="5"/>
                <c:pt idx="0">
                  <c:v>10.200639561991789</c:v>
                </c:pt>
                <c:pt idx="1">
                  <c:v>6.5113706322671074</c:v>
                </c:pt>
                <c:pt idx="2">
                  <c:v>1.8684777713149567</c:v>
                </c:pt>
                <c:pt idx="3">
                  <c:v>15.261065695639667</c:v>
                </c:pt>
                <c:pt idx="4">
                  <c:v>40.417688700488128</c:v>
                </c:pt>
              </c:numCache>
            </c:numRef>
          </c:xVal>
          <c:yVal>
            <c:numRef>
              <c:f>GPV!$AE$77:$AE$81</c:f>
              <c:numCache>
                <c:formatCode>General</c:formatCode>
                <c:ptCount val="5"/>
                <c:pt idx="0">
                  <c:v>15</c:v>
                </c:pt>
                <c:pt idx="1">
                  <c:v>25</c:v>
                </c:pt>
                <c:pt idx="2">
                  <c:v>35</c:v>
                </c:pt>
                <c:pt idx="3">
                  <c:v>45</c:v>
                </c:pt>
                <c:pt idx="4">
                  <c:v>55</c:v>
                </c:pt>
              </c:numCache>
            </c:numRef>
          </c:yVal>
          <c:smooth val="0"/>
          <c:extLst>
            <c:ext xmlns:c16="http://schemas.microsoft.com/office/drawing/2014/chart" uri="{C3380CC4-5D6E-409C-BE32-E72D297353CC}">
              <c16:uniqueId val="{00000004-99A3-43B7-9B8B-B477FB630B91}"/>
            </c:ext>
          </c:extLst>
        </c:ser>
        <c:dLbls>
          <c:showLegendKey val="0"/>
          <c:showVal val="0"/>
          <c:showCatName val="0"/>
          <c:showSerName val="0"/>
          <c:showPercent val="0"/>
          <c:showBubbleSize val="0"/>
        </c:dLbls>
        <c:axId val="1513403712"/>
        <c:axId val="1632835504"/>
      </c:scatterChart>
      <c:valAx>
        <c:axId val="1513403712"/>
        <c:scaling>
          <c:orientation val="minMax"/>
          <c:max val="45"/>
        </c:scaling>
        <c:delete val="0"/>
        <c:axPos val="b"/>
        <c:majorGridlines>
          <c:spPr bwMode="auto">
            <a:prstGeom prst="rect">
              <a:avLst/>
            </a:prstGeom>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r>
                  <a:rPr lang="en-GB"/>
                  <a:t>Grobporenanteil in Vol.-%</a:t>
                </a:r>
              </a:p>
            </c:rich>
          </c:tx>
          <c:overlay val="0"/>
          <c:spPr>
            <a:prstGeom prst="rect">
              <a:avLst/>
            </a:prstGeom>
            <a:noFill/>
            <a:ln>
              <a:noFill/>
            </a:ln>
            <a:effectLst/>
          </c:spPr>
          <c:txPr>
            <a:bodyPr rot="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bwMode="auto">
          <a:prstGeom prst="rect">
            <a:avLst/>
          </a:prstGeom>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baseline="0">
                <a:solidFill>
                  <a:schemeClr val="tx1">
                    <a:lumMod val="65000"/>
                    <a:lumOff val="35000"/>
                  </a:schemeClr>
                </a:solidFill>
                <a:latin typeface="Calibri"/>
                <a:ea typeface="Arial"/>
                <a:cs typeface="Arial"/>
              </a:defRPr>
            </a:pPr>
            <a:endParaRPr lang="en-US"/>
          </a:p>
        </c:txPr>
        <c:crossAx val="1632835504"/>
        <c:crosses val="autoZero"/>
        <c:crossBetween val="midCat"/>
      </c:valAx>
      <c:valAx>
        <c:axId val="1632835504"/>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r>
                  <a:rPr lang="en-GB"/>
                  <a:t>Substrathöhe in cm</a:t>
                </a:r>
              </a:p>
            </c:rich>
          </c:tx>
          <c:overlay val="0"/>
          <c:spPr>
            <a:prstGeom prst="rect">
              <a:avLst/>
            </a:prstGeom>
            <a:noFill/>
            <a:ln>
              <a:noFill/>
            </a:ln>
            <a:effectLst/>
          </c:spPr>
          <c:txPr>
            <a:bodyPr rot="-540000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bwMode="auto">
          <a:prstGeom prst="rect">
            <a:avLst/>
          </a:prstGeom>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baseline="0">
                <a:solidFill>
                  <a:schemeClr val="tx1">
                    <a:lumMod val="65000"/>
                    <a:lumOff val="35000"/>
                  </a:schemeClr>
                </a:solidFill>
                <a:latin typeface="Calibri"/>
                <a:ea typeface="Arial"/>
                <a:cs typeface="Arial"/>
              </a:defRPr>
            </a:pPr>
            <a:endParaRPr lang="en-US"/>
          </a:p>
        </c:txPr>
        <c:crossAx val="1513403712"/>
        <c:crosses val="autoZero"/>
        <c:crossBetween val="midCat"/>
      </c:valAx>
      <c:spPr>
        <a:prstGeom prst="rect">
          <a:avLst/>
        </a:prstGeom>
        <a:noFill/>
        <a:ln>
          <a:noFill/>
        </a:ln>
        <a:effectLst/>
      </c:spPr>
    </c:plotArea>
    <c:legend>
      <c:legendPos val="b"/>
      <c:layout>
        <c:manualLayout>
          <c:xMode val="edge"/>
          <c:yMode val="edge"/>
          <c:x val="0.33301900000000001"/>
          <c:y val="0.74933300000000003"/>
          <c:w val="0.397478"/>
          <c:h val="0.22509100000000001"/>
        </c:manualLayout>
      </c:layout>
      <c:overlay val="0"/>
      <c:spPr>
        <a:prstGeom prst="rect">
          <a:avLst/>
        </a:prstGeom>
        <a:noFill/>
        <a:ln>
          <a:noFill/>
        </a:ln>
        <a:effectLst/>
      </c:spPr>
      <c:txPr>
        <a:bodyPr rot="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endParaRPr lang="en-US"/>
        </a:p>
      </c:txPr>
    </c:legend>
    <c:plotVisOnly val="1"/>
    <c:dispBlanksAs val="gap"/>
    <c:showDLblsOverMax val="0"/>
  </c:chart>
  <c:spPr bwMode="auto">
    <a:xfrm>
      <a:off x="1691640" y="123535"/>
      <a:ext cx="5760720" cy="4965700"/>
    </a:xfrm>
    <a:prstGeom prst="rect">
      <a:avLst/>
    </a:prstGeom>
    <a:solidFill>
      <a:schemeClr val="bg1"/>
    </a:solidFill>
    <a:ln w="9525" cap="flat" cmpd="sng" algn="ctr">
      <a:noFill/>
      <a:round/>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9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75000"/>
        <a:lumOff val="25000"/>
      </a:schemeClr>
    </cs:fontRef>
    <cs:defRPr sz="9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bwMode="auto">
      <a:prstGeom prst="rect">
        <a:avLst/>
      </a:prstGeom>
      <a:solidFill>
        <a:schemeClr val="phClr"/>
      </a:solidFill>
    </cs:spPr>
  </cs:dataPoint>
  <cs:dataPoint3D>
    <cs:lnRef idx="0"/>
    <cs:fillRef idx="1">
      <cs:styleClr val="auto"/>
    </cs:fillRef>
    <cs:effectRef idx="0"/>
    <cs:fontRef idx="minor">
      <a:schemeClr val="tx1"/>
    </cs:fontRef>
    <cs:spPr bwMode="auto">
      <a:prstGeom prst="rect">
        <a:avLst/>
      </a:prstGeom>
      <a:solidFill>
        <a:schemeClr val="phClr"/>
      </a:solidFill>
    </cs:spPr>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solidFill>
        <a:schemeClr val="phClr"/>
      </a:solidFill>
      <a:ln w="9525">
        <a:solidFill>
          <a:schemeClr val="phClr"/>
        </a:solidFill>
      </a:ln>
    </cs:spPr>
  </cs:dataPointMarker>
  <cs:dataPointMarkerLayout/>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900"/>
  </cs:dataTable>
  <cs:downBar>
    <cs:lnRef idx="0"/>
    <cs:fillRef idx="0"/>
    <cs:effectRef idx="0"/>
    <cs:fontRef idx="minor">
      <a:schemeClr val="dk1"/>
    </cs:fontRef>
    <cs:spPr bwMode="auto">
      <a:prstGeom prst="rect">
        <a:avLst/>
      </a:prstGeom>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75000"/>
            <a:lumOff val="25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bwMode="auto">
      <a:prstGeom prst="rect">
        <a:avLst/>
      </a:prstGeom>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spPr bwMode="auto">
      <a:prstGeom prst="rect">
        <a:avLst/>
      </a:prstGeom>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25000"/>
            <a:lumOff val="75000"/>
          </a:schemeClr>
        </a:solidFill>
        <a:round/>
      </a:ln>
    </cs:spPr>
    <cs:defRPr sz="9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75000"/>
        <a:lumOff val="25000"/>
      </a:schemeClr>
    </cs:fontRef>
    <cs:defRPr sz="9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19050"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0"/>
    <cs:effectRef idx="0"/>
    <cs:fontRef idx="minor">
      <a:schemeClr val="dk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9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bwMode="auto">
      <a:prstGeom prst="rect">
        <a:avLst/>
      </a:prstGeom>
      <a:ln w="9525" cap="flat" cmpd="sng" algn="ctr">
        <a:solidFill>
          <a:schemeClr val="tx1">
            <a:lumMod val="25000"/>
            <a:lumOff val="75000"/>
          </a:schemeClr>
        </a:solidFill>
        <a:round/>
      </a:ln>
    </cs:spPr>
    <cs:defRPr sz="900"/>
  </cs:valueAxis>
  <cs:wall>
    <cs:lnRef idx="0"/>
    <cs:fillRef idx="0"/>
    <cs:effectRef idx="0"/>
    <cs:fontRef idx="minor">
      <a:schemeClr val="tx1"/>
    </cs:fontRef>
    <cs:spPr bwMode="auto">
      <a:prstGeom prst="rect">
        <a:avLst/>
      </a:prstGeom>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FB6A8-5D66-8D42-BF55-7D1D47341133}" type="datetimeFigureOut">
              <a:rPr lang="de-DE" smtClean="0"/>
              <a:t>11.06.2026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48ADD-957F-D44B-82D2-EB4E567608CB}" type="slidenum">
              <a:rPr lang="de-DE" smtClean="0"/>
              <a:t>‹Nr.›</a:t>
            </a:fld>
            <a:endParaRPr lang="de-DE"/>
          </a:p>
        </p:txBody>
      </p:sp>
    </p:spTree>
    <p:extLst>
      <p:ext uri="{BB962C8B-B14F-4D97-AF65-F5344CB8AC3E}">
        <p14:creationId xmlns:p14="http://schemas.microsoft.com/office/powerpoint/2010/main" val="126117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7D48ADD-957F-D44B-82D2-EB4E567608CB}" type="slidenum">
              <a:rPr lang="de-DE" smtClean="0"/>
              <a:t>4</a:t>
            </a:fld>
            <a:endParaRPr lang="de-DE"/>
          </a:p>
        </p:txBody>
      </p:sp>
    </p:spTree>
    <p:extLst>
      <p:ext uri="{BB962C8B-B14F-4D97-AF65-F5344CB8AC3E}">
        <p14:creationId xmlns:p14="http://schemas.microsoft.com/office/powerpoint/2010/main" val="2578623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22</a:t>
            </a:fld>
            <a:endParaRPr lang="de-DE">
              <a:solidFill>
                <a:prstClr val="black"/>
              </a:solidFill>
            </a:endParaRPr>
          </a:p>
        </p:txBody>
      </p:sp>
    </p:spTree>
    <p:extLst>
      <p:ext uri="{BB962C8B-B14F-4D97-AF65-F5344CB8AC3E}">
        <p14:creationId xmlns:p14="http://schemas.microsoft.com/office/powerpoint/2010/main" val="382369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23</a:t>
            </a:fld>
            <a:endParaRPr lang="de-DE">
              <a:solidFill>
                <a:prstClr val="black"/>
              </a:solidFill>
            </a:endParaRPr>
          </a:p>
        </p:txBody>
      </p:sp>
    </p:spTree>
    <p:extLst>
      <p:ext uri="{BB962C8B-B14F-4D97-AF65-F5344CB8AC3E}">
        <p14:creationId xmlns:p14="http://schemas.microsoft.com/office/powerpoint/2010/main" val="333139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24</a:t>
            </a:fld>
            <a:endParaRPr lang="de-DE">
              <a:solidFill>
                <a:prstClr val="black"/>
              </a:solidFill>
            </a:endParaRPr>
          </a:p>
        </p:txBody>
      </p:sp>
    </p:spTree>
    <p:extLst>
      <p:ext uri="{BB962C8B-B14F-4D97-AF65-F5344CB8AC3E}">
        <p14:creationId xmlns:p14="http://schemas.microsoft.com/office/powerpoint/2010/main" val="93573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25</a:t>
            </a:fld>
            <a:endParaRPr lang="de-DE">
              <a:solidFill>
                <a:prstClr val="black"/>
              </a:solidFill>
            </a:endParaRPr>
          </a:p>
        </p:txBody>
      </p:sp>
    </p:spTree>
    <p:extLst>
      <p:ext uri="{BB962C8B-B14F-4D97-AF65-F5344CB8AC3E}">
        <p14:creationId xmlns:p14="http://schemas.microsoft.com/office/powerpoint/2010/main" val="274496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26</a:t>
            </a:fld>
            <a:endParaRPr lang="de-DE">
              <a:solidFill>
                <a:prstClr val="black"/>
              </a:solidFill>
            </a:endParaRPr>
          </a:p>
        </p:txBody>
      </p:sp>
    </p:spTree>
    <p:extLst>
      <p:ext uri="{BB962C8B-B14F-4D97-AF65-F5344CB8AC3E}">
        <p14:creationId xmlns:p14="http://schemas.microsoft.com/office/powerpoint/2010/main" val="419032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27</a:t>
            </a:fld>
            <a:endParaRPr lang="de-DE">
              <a:solidFill>
                <a:prstClr val="black"/>
              </a:solidFill>
            </a:endParaRPr>
          </a:p>
        </p:txBody>
      </p:sp>
    </p:spTree>
    <p:extLst>
      <p:ext uri="{BB962C8B-B14F-4D97-AF65-F5344CB8AC3E}">
        <p14:creationId xmlns:p14="http://schemas.microsoft.com/office/powerpoint/2010/main" val="3828245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28</a:t>
            </a:fld>
            <a:endParaRPr lang="de-DE">
              <a:solidFill>
                <a:prstClr val="black"/>
              </a:solidFill>
            </a:endParaRPr>
          </a:p>
        </p:txBody>
      </p:sp>
    </p:spTree>
    <p:extLst>
      <p:ext uri="{BB962C8B-B14F-4D97-AF65-F5344CB8AC3E}">
        <p14:creationId xmlns:p14="http://schemas.microsoft.com/office/powerpoint/2010/main" val="3783277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29</a:t>
            </a:fld>
            <a:endParaRPr lang="de-DE">
              <a:solidFill>
                <a:prstClr val="black"/>
              </a:solidFill>
            </a:endParaRPr>
          </a:p>
        </p:txBody>
      </p:sp>
    </p:spTree>
    <p:extLst>
      <p:ext uri="{BB962C8B-B14F-4D97-AF65-F5344CB8AC3E}">
        <p14:creationId xmlns:p14="http://schemas.microsoft.com/office/powerpoint/2010/main" val="788880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30</a:t>
            </a:fld>
            <a:endParaRPr lang="de-DE">
              <a:solidFill>
                <a:prstClr val="black"/>
              </a:solidFill>
            </a:endParaRPr>
          </a:p>
        </p:txBody>
      </p:sp>
    </p:spTree>
    <p:extLst>
      <p:ext uri="{BB962C8B-B14F-4D97-AF65-F5344CB8AC3E}">
        <p14:creationId xmlns:p14="http://schemas.microsoft.com/office/powerpoint/2010/main" val="3863312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31</a:t>
            </a:fld>
            <a:endParaRPr lang="de-DE">
              <a:solidFill>
                <a:prstClr val="black"/>
              </a:solidFill>
            </a:endParaRPr>
          </a:p>
        </p:txBody>
      </p:sp>
    </p:spTree>
    <p:extLst>
      <p:ext uri="{BB962C8B-B14F-4D97-AF65-F5344CB8AC3E}">
        <p14:creationId xmlns:p14="http://schemas.microsoft.com/office/powerpoint/2010/main" val="225836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14</a:t>
            </a:fld>
            <a:endParaRPr lang="de-DE">
              <a:solidFill>
                <a:prstClr val="black"/>
              </a:solidFill>
            </a:endParaRPr>
          </a:p>
        </p:txBody>
      </p:sp>
    </p:spTree>
    <p:extLst>
      <p:ext uri="{BB962C8B-B14F-4D97-AF65-F5344CB8AC3E}">
        <p14:creationId xmlns:p14="http://schemas.microsoft.com/office/powerpoint/2010/main" val="352032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solidFill>
                  <a:schemeClr val="bg1"/>
                </a:solidFill>
              </a:rPr>
              <a:t>Biokol är grönt</a:t>
            </a:r>
          </a:p>
          <a:p>
            <a:endParaRPr lang="sv-SE" altLang="sv-SE" dirty="0"/>
          </a:p>
          <a:p>
            <a:r>
              <a:rPr lang="sv-SE" altLang="sv-SE" sz="2000" b="1" dirty="0">
                <a:solidFill>
                  <a:schemeClr val="bg1"/>
                </a:solidFill>
              </a:rPr>
              <a:t>Kolprodukt av biomassa</a:t>
            </a:r>
          </a:p>
          <a:p>
            <a:r>
              <a:rPr lang="sv-SE" altLang="sv-SE" sz="2000" b="1" dirty="0">
                <a:solidFill>
                  <a:schemeClr val="bg1"/>
                </a:solidFill>
              </a:rPr>
              <a:t>Fantastiska egenskaper som kan</a:t>
            </a:r>
            <a:endParaRPr lang="sv-SE" altLang="sv-SE" b="1" dirty="0">
              <a:solidFill>
                <a:schemeClr val="bg1"/>
              </a:solidFill>
            </a:endParaRPr>
          </a:p>
          <a:p>
            <a:pPr lvl="1"/>
            <a:r>
              <a:rPr lang="sv-SE" altLang="sv-SE" dirty="0">
                <a:solidFill>
                  <a:schemeClr val="bg1"/>
                </a:solidFill>
                <a:ea typeface="ＭＳ Ｐゴシック" pitchFamily="34" charset="-128"/>
              </a:rPr>
              <a:t> förbättra jord</a:t>
            </a:r>
          </a:p>
          <a:p>
            <a:pPr lvl="1"/>
            <a:r>
              <a:rPr lang="sv-SE" altLang="sv-SE" dirty="0">
                <a:solidFill>
                  <a:schemeClr val="bg1"/>
                </a:solidFill>
                <a:ea typeface="ＭＳ Ｐゴシック" pitchFamily="34" charset="-128"/>
              </a:rPr>
              <a:t> ersätta ändliga material</a:t>
            </a:r>
          </a:p>
          <a:p>
            <a:pPr lvl="1"/>
            <a:r>
              <a:rPr lang="sv-SE" altLang="sv-SE" dirty="0">
                <a:solidFill>
                  <a:schemeClr val="bg1"/>
                </a:solidFill>
                <a:ea typeface="ＭＳ Ｐゴシック" pitchFamily="34" charset="-128"/>
              </a:rPr>
              <a:t> rena vatten</a:t>
            </a:r>
          </a:p>
          <a:p>
            <a:endParaRPr lang="sv-SE" altLang="sv-SE" dirty="0"/>
          </a:p>
        </p:txBody>
      </p:sp>
      <p:sp>
        <p:nvSpPr>
          <p:cNvPr id="4" name="Platshållare för bildnummer 3"/>
          <p:cNvSpPr>
            <a:spLocks noGrp="1"/>
          </p:cNvSpPr>
          <p:nvPr>
            <p:ph type="sldNum" sz="quarter" idx="5"/>
          </p:nvPr>
        </p:nvSpPr>
        <p:spPr/>
        <p:txBody>
          <a:bodyPr/>
          <a:lstStyle/>
          <a:p>
            <a:pPr>
              <a:defRPr/>
            </a:pPr>
            <a:fld id="{6276F0DD-C754-4025-A5C5-8AE2FC3DA084}" type="slidenum">
              <a:rPr lang="sv-SE" smtClean="0"/>
              <a:pPr>
                <a:defRPr/>
              </a:pPr>
              <a:t>32</a:t>
            </a:fld>
            <a:endParaRPr lang="sv-SE"/>
          </a:p>
        </p:txBody>
      </p:sp>
    </p:spTree>
    <p:extLst>
      <p:ext uri="{BB962C8B-B14F-4D97-AF65-F5344CB8AC3E}">
        <p14:creationId xmlns:p14="http://schemas.microsoft.com/office/powerpoint/2010/main" val="2350562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7D48ADD-957F-D44B-82D2-EB4E567608CB}" type="slidenum">
              <a:rPr lang="de-DE" smtClean="0"/>
              <a:t>36</a:t>
            </a:fld>
            <a:endParaRPr lang="de-DE"/>
          </a:p>
        </p:txBody>
      </p:sp>
    </p:spTree>
    <p:extLst>
      <p:ext uri="{BB962C8B-B14F-4D97-AF65-F5344CB8AC3E}">
        <p14:creationId xmlns:p14="http://schemas.microsoft.com/office/powerpoint/2010/main" val="99395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B879-B6A3-49A3-9954-2D398FA99C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AF77E3-790E-05EC-4114-FC5D6AD73F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3A2BD0C-3FEF-27B0-6870-20BEDD820C9B}"/>
              </a:ext>
            </a:extLst>
          </p:cNvPr>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6C34BE95-D24A-24CD-406A-4F3E46D79147}"/>
              </a:ext>
            </a:extLst>
          </p:cNvPr>
          <p:cNvSpPr>
            <a:spLocks noGrp="1"/>
          </p:cNvSpPr>
          <p:nvPr>
            <p:ph type="sldNum" sz="quarter" idx="5"/>
          </p:nvPr>
        </p:nvSpPr>
        <p:spPr/>
        <p:txBody>
          <a:bodyPr/>
          <a:lstStyle/>
          <a:p>
            <a:fld id="{A7D48ADD-957F-D44B-82D2-EB4E567608CB}" type="slidenum">
              <a:rPr lang="de-DE" smtClean="0"/>
              <a:t>37</a:t>
            </a:fld>
            <a:endParaRPr lang="de-DE"/>
          </a:p>
        </p:txBody>
      </p:sp>
    </p:spTree>
    <p:extLst>
      <p:ext uri="{BB962C8B-B14F-4D97-AF65-F5344CB8AC3E}">
        <p14:creationId xmlns:p14="http://schemas.microsoft.com/office/powerpoint/2010/main" val="2531648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Was braucht der Baum zum Leben?</a:t>
            </a:r>
            <a:endParaRPr lang="de-AT" dirty="0"/>
          </a:p>
          <a:p>
            <a:r>
              <a:rPr lang="de-DE" sz="1200" i="1" kern="1200" dirty="0">
                <a:solidFill>
                  <a:schemeClr val="tx1"/>
                </a:solidFill>
                <a:effectLst/>
                <a:latin typeface="+mn-lt"/>
                <a:ea typeface="+mn-ea"/>
                <a:cs typeface="+mn-cs"/>
              </a:rPr>
              <a:t>Die ersten vier Faktoren sind im städtischen Umfeld im Vergleich zum natürlichen Lebensraum des Baumes sehr verändert bis gar nicht vorhanden. Aus den Faktoren ergeben sich die einzelnen Maßnahmen des Programms zum Grazer Stadtbaum 2020-2022. Alle beschriebenen Maßnahmen lassen sich mindestens einem Faktor zuordnen.</a:t>
            </a:r>
            <a:r>
              <a:rPr lang="de-AT" dirty="0">
                <a:effectLst/>
              </a:rPr>
              <a:t> </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7D48ADD-957F-D44B-82D2-EB4E567608CB}" type="slidenum">
              <a:rPr lang="de-DE" smtClean="0"/>
              <a:t>38</a:t>
            </a:fld>
            <a:endParaRPr lang="de-DE"/>
          </a:p>
        </p:txBody>
      </p:sp>
    </p:spTree>
    <p:extLst>
      <p:ext uri="{BB962C8B-B14F-4D97-AF65-F5344CB8AC3E}">
        <p14:creationId xmlns:p14="http://schemas.microsoft.com/office/powerpoint/2010/main" val="1313038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7D48ADD-957F-D44B-82D2-EB4E567608CB}" type="slidenum">
              <a:rPr lang="de-DE" smtClean="0"/>
              <a:t>47</a:t>
            </a:fld>
            <a:endParaRPr lang="de-DE"/>
          </a:p>
        </p:txBody>
      </p:sp>
    </p:spTree>
    <p:extLst>
      <p:ext uri="{BB962C8B-B14F-4D97-AF65-F5344CB8AC3E}">
        <p14:creationId xmlns:p14="http://schemas.microsoft.com/office/powerpoint/2010/main" val="175797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Was braucht der Baum zum Leben?</a:t>
            </a:r>
            <a:endParaRPr lang="de-AT" dirty="0"/>
          </a:p>
          <a:p>
            <a:r>
              <a:rPr lang="de-DE" sz="1200" i="1" kern="1200" dirty="0">
                <a:solidFill>
                  <a:schemeClr val="tx1"/>
                </a:solidFill>
                <a:effectLst/>
                <a:latin typeface="+mn-lt"/>
                <a:ea typeface="+mn-ea"/>
                <a:cs typeface="+mn-cs"/>
              </a:rPr>
              <a:t>Die ersten vier Faktoren sind im städtischen Umfeld im Vergleich zum natürlichen Lebensraum des Baumes sehr verändert bis gar nicht vorhanden. Aus den Faktoren ergeben sich die einzelnen Maßnahmen des Programms zum Grazer Stadtbaum 2020-2022. Alle beschriebenen Maßnahmen lassen sich mindestens einem Faktor zuordnen.</a:t>
            </a:r>
            <a:r>
              <a:rPr lang="de-AT" dirty="0">
                <a:effectLst/>
              </a:rPr>
              <a:t> </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7D48ADD-957F-D44B-82D2-EB4E567608CB}" type="slidenum">
              <a:rPr lang="de-DE" smtClean="0"/>
              <a:t>62</a:t>
            </a:fld>
            <a:endParaRPr lang="de-DE"/>
          </a:p>
        </p:txBody>
      </p:sp>
    </p:spTree>
    <p:extLst>
      <p:ext uri="{BB962C8B-B14F-4D97-AF65-F5344CB8AC3E}">
        <p14:creationId xmlns:p14="http://schemas.microsoft.com/office/powerpoint/2010/main" val="168612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15</a:t>
            </a:fld>
            <a:endParaRPr lang="de-DE">
              <a:solidFill>
                <a:prstClr val="black"/>
              </a:solidFill>
            </a:endParaRPr>
          </a:p>
        </p:txBody>
      </p:sp>
    </p:spTree>
    <p:extLst>
      <p:ext uri="{BB962C8B-B14F-4D97-AF65-F5344CB8AC3E}">
        <p14:creationId xmlns:p14="http://schemas.microsoft.com/office/powerpoint/2010/main" val="201968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16</a:t>
            </a:fld>
            <a:endParaRPr lang="de-DE">
              <a:solidFill>
                <a:prstClr val="black"/>
              </a:solidFill>
            </a:endParaRPr>
          </a:p>
        </p:txBody>
      </p:sp>
    </p:spTree>
    <p:extLst>
      <p:ext uri="{BB962C8B-B14F-4D97-AF65-F5344CB8AC3E}">
        <p14:creationId xmlns:p14="http://schemas.microsoft.com/office/powerpoint/2010/main" val="411735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17</a:t>
            </a:fld>
            <a:endParaRPr lang="de-DE">
              <a:solidFill>
                <a:prstClr val="black"/>
              </a:solidFill>
            </a:endParaRPr>
          </a:p>
        </p:txBody>
      </p:sp>
    </p:spTree>
    <p:extLst>
      <p:ext uri="{BB962C8B-B14F-4D97-AF65-F5344CB8AC3E}">
        <p14:creationId xmlns:p14="http://schemas.microsoft.com/office/powerpoint/2010/main" val="3359509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18</a:t>
            </a:fld>
            <a:endParaRPr lang="de-DE">
              <a:solidFill>
                <a:prstClr val="black"/>
              </a:solidFill>
            </a:endParaRPr>
          </a:p>
        </p:txBody>
      </p:sp>
    </p:spTree>
    <p:extLst>
      <p:ext uri="{BB962C8B-B14F-4D97-AF65-F5344CB8AC3E}">
        <p14:creationId xmlns:p14="http://schemas.microsoft.com/office/powerpoint/2010/main" val="3320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19</a:t>
            </a:fld>
            <a:endParaRPr lang="de-DE">
              <a:solidFill>
                <a:prstClr val="black"/>
              </a:solidFill>
            </a:endParaRPr>
          </a:p>
        </p:txBody>
      </p:sp>
    </p:spTree>
    <p:extLst>
      <p:ext uri="{BB962C8B-B14F-4D97-AF65-F5344CB8AC3E}">
        <p14:creationId xmlns:p14="http://schemas.microsoft.com/office/powerpoint/2010/main" val="3325617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20</a:t>
            </a:fld>
            <a:endParaRPr lang="de-DE">
              <a:solidFill>
                <a:prstClr val="black"/>
              </a:solidFill>
            </a:endParaRPr>
          </a:p>
        </p:txBody>
      </p:sp>
    </p:spTree>
    <p:extLst>
      <p:ext uri="{BB962C8B-B14F-4D97-AF65-F5344CB8AC3E}">
        <p14:creationId xmlns:p14="http://schemas.microsoft.com/office/powerpoint/2010/main" val="199386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p:txBody>
      </p:sp>
      <p:sp>
        <p:nvSpPr>
          <p:cNvPr id="4" name="Foliennummernplatzhalter 3"/>
          <p:cNvSpPr>
            <a:spLocks noGrp="1"/>
          </p:cNvSpPr>
          <p:nvPr>
            <p:ph type="sldNum" sz="quarter" idx="10"/>
          </p:nvPr>
        </p:nvSpPr>
        <p:spPr/>
        <p:txBody>
          <a:bodyPr/>
          <a:lstStyle/>
          <a:p>
            <a:fld id="{1A96B81F-861C-254A-928C-23679CE5375D}" type="slidenum">
              <a:rPr lang="de-DE" smtClean="0">
                <a:solidFill>
                  <a:prstClr val="black"/>
                </a:solidFill>
              </a:rPr>
              <a:pPr/>
              <a:t>21</a:t>
            </a:fld>
            <a:endParaRPr lang="de-DE">
              <a:solidFill>
                <a:prstClr val="black"/>
              </a:solidFill>
            </a:endParaRPr>
          </a:p>
        </p:txBody>
      </p:sp>
    </p:spTree>
    <p:extLst>
      <p:ext uri="{BB962C8B-B14F-4D97-AF65-F5344CB8AC3E}">
        <p14:creationId xmlns:p14="http://schemas.microsoft.com/office/powerpoint/2010/main" val="4227572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_Stadt">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3C10124-0834-284A-A18A-4BA597075165}"/>
              </a:ext>
            </a:extLst>
          </p:cNvPr>
          <p:cNvSpPr txBox="1">
            <a:spLocks noChangeArrowheads="1"/>
          </p:cNvSpPr>
          <p:nvPr userDrawn="1"/>
        </p:nvSpPr>
        <p:spPr bwMode="auto">
          <a:xfrm>
            <a:off x="0" y="0"/>
            <a:ext cx="3024188" cy="5143500"/>
          </a:xfrm>
          <a:prstGeom prst="rect">
            <a:avLst/>
          </a:prstGeom>
          <a:solidFill>
            <a:srgbClr val="0084AC"/>
          </a:solidFill>
          <a:ln>
            <a:noFill/>
          </a:ln>
        </p:spPr>
        <p:txBody>
          <a:bodyPr lIns="0" tIns="288000" rIns="288000" bIns="288000" anchor="b"/>
          <a:lstStyle>
            <a:lvl1pPr>
              <a:lnSpc>
                <a:spcPts val="2500"/>
              </a:lnSpc>
              <a:buClr>
                <a:srgbClr val="AFD923"/>
              </a:buClr>
              <a:buFont typeface="Wingdings" pitchFamily="2" charset="2"/>
              <a:buChar char="§"/>
              <a:defRPr>
                <a:solidFill>
                  <a:srgbClr val="6F6F63"/>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58775" indent="-179388">
              <a:lnSpc>
                <a:spcPts val="2500"/>
              </a:lnSpc>
              <a:buClr>
                <a:srgbClr val="AFD923"/>
              </a:buClr>
              <a:buFont typeface="Symbol"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2pPr>
            <a:lvl3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3pPr>
            <a:lvl4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4pPr>
            <a:lvl5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5pPr>
            <a:lvl6pPr marL="6365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6pPr>
            <a:lvl7pPr marL="10937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7pPr>
            <a:lvl8pPr marL="15509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8pPr>
            <a:lvl9pPr marL="20081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eaLnBrk="1" fontAlgn="auto" hangingPunct="1">
              <a:lnSpc>
                <a:spcPct val="100000"/>
              </a:lnSpc>
              <a:spcBef>
                <a:spcPts val="0"/>
              </a:spcBef>
              <a:spcAft>
                <a:spcPts val="0"/>
              </a:spcAft>
              <a:buClrTx/>
              <a:buFontTx/>
              <a:buNone/>
              <a:defRPr/>
            </a:pPr>
            <a:endParaRPr lang="de-DE" altLang="de-DE" sz="1350" b="1">
              <a:solidFill>
                <a:srgbClr val="000000"/>
              </a:solidFill>
            </a:endParaRPr>
          </a:p>
        </p:txBody>
      </p:sp>
      <p:pic>
        <p:nvPicPr>
          <p:cNvPr id="9" name="Grafik 8">
            <a:extLst>
              <a:ext uri="{FF2B5EF4-FFF2-40B4-BE49-F238E27FC236}">
                <a16:creationId xmlns:a16="http://schemas.microsoft.com/office/drawing/2014/main" id="{AB5DE9AE-9775-904D-A9A4-24D52F32297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24013" y="4603750"/>
            <a:ext cx="1117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3024188" y="0"/>
            <a:ext cx="6119812" cy="51435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2" name="Title 1"/>
          <p:cNvSpPr>
            <a:spLocks noGrp="1"/>
          </p:cNvSpPr>
          <p:nvPr>
            <p:ph type="title"/>
          </p:nvPr>
        </p:nvSpPr>
        <p:spPr>
          <a:xfrm>
            <a:off x="291600" y="687600"/>
            <a:ext cx="2493933" cy="1438274"/>
          </a:xfrm>
        </p:spPr>
        <p:txBody>
          <a:bodyPr lIns="0" tIns="0" rIns="0" bIns="0" anchor="t">
            <a:noAutofit/>
          </a:bodyPr>
          <a:lstStyle>
            <a:lvl1pPr marL="0" algn="l" defTabSz="685800" rtl="0" eaLnBrk="1" latinLnBrk="0" hangingPunct="1">
              <a:lnSpc>
                <a:spcPts val="3538"/>
              </a:lnSpc>
              <a:buClrTx/>
              <a:buFontTx/>
              <a:buNone/>
              <a:defRPr lang="en-US" sz="3000"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stStyle>
          <a:p>
            <a:r>
              <a:rPr lang="de-DE"/>
              <a:t>Titelmasterformat durch Klicken bearbeiten</a:t>
            </a:r>
            <a:endParaRPr lang="en-US" dirty="0"/>
          </a:p>
        </p:txBody>
      </p:sp>
      <p:sp>
        <p:nvSpPr>
          <p:cNvPr id="4" name="Text Placeholder 3"/>
          <p:cNvSpPr>
            <a:spLocks noGrp="1"/>
          </p:cNvSpPr>
          <p:nvPr>
            <p:ph type="body" sz="half" idx="2"/>
          </p:nvPr>
        </p:nvSpPr>
        <p:spPr>
          <a:xfrm>
            <a:off x="296012" y="2167984"/>
            <a:ext cx="2493933" cy="468779"/>
          </a:xfrm>
        </p:spPr>
        <p:txBody>
          <a:bodyPr lIns="0" tIns="0" rIns="0" bIns="0">
            <a:noAutofit/>
          </a:bodyPr>
          <a:lstStyle>
            <a:lvl1pPr marL="0" indent="0">
              <a:lnSpc>
                <a:spcPct val="100000"/>
              </a:lnSpc>
              <a:spcBef>
                <a:spcPts val="600"/>
              </a:spcBef>
              <a:buNone/>
              <a:defRPr lang="de-DE" sz="1400" i="1" kern="1200" dirty="0" smtClean="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22" name="Text Placeholder 3">
            <a:extLst>
              <a:ext uri="{FF2B5EF4-FFF2-40B4-BE49-F238E27FC236}">
                <a16:creationId xmlns:a16="http://schemas.microsoft.com/office/drawing/2014/main" id="{48082FA2-0298-CD48-B72E-D06E43445434}"/>
              </a:ext>
            </a:extLst>
          </p:cNvPr>
          <p:cNvSpPr>
            <a:spLocks noGrp="1"/>
          </p:cNvSpPr>
          <p:nvPr>
            <p:ph type="body" sz="half" idx="10"/>
          </p:nvPr>
        </p:nvSpPr>
        <p:spPr>
          <a:xfrm>
            <a:off x="296012" y="2691713"/>
            <a:ext cx="2493933" cy="367174"/>
          </a:xfrm>
        </p:spPr>
        <p:txBody>
          <a:bodyPr lIns="0" tIns="0" rIns="0" bIns="0">
            <a:noAutofit/>
          </a:bodyPr>
          <a:lstStyle>
            <a:lvl1pPr marL="0" indent="0">
              <a:buNone/>
              <a:defRPr lang="de-DE" sz="1000" i="1" kern="1200" dirty="0" smtClean="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23" name="Text Placeholder 3">
            <a:extLst>
              <a:ext uri="{FF2B5EF4-FFF2-40B4-BE49-F238E27FC236}">
                <a16:creationId xmlns:a16="http://schemas.microsoft.com/office/drawing/2014/main" id="{C31F0EA7-EFEF-8E40-BC1B-71A0F01E5C42}"/>
              </a:ext>
            </a:extLst>
          </p:cNvPr>
          <p:cNvSpPr>
            <a:spLocks noGrp="1"/>
          </p:cNvSpPr>
          <p:nvPr>
            <p:ph type="body" sz="half" idx="11"/>
          </p:nvPr>
        </p:nvSpPr>
        <p:spPr>
          <a:xfrm>
            <a:off x="317783" y="3435573"/>
            <a:ext cx="2493933" cy="367174"/>
          </a:xfrm>
        </p:spPr>
        <p:txBody>
          <a:bodyPr lIns="0" tIns="0" rIns="0" bIns="0">
            <a:noAutofit/>
          </a:bodyPr>
          <a:lstStyle>
            <a:lvl1pPr marL="0" indent="0">
              <a:buNone/>
              <a:defRPr lang="en-US" sz="1400" b="1"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21" name="Textplatzhalter 2">
            <a:extLst>
              <a:ext uri="{FF2B5EF4-FFF2-40B4-BE49-F238E27FC236}">
                <a16:creationId xmlns:a16="http://schemas.microsoft.com/office/drawing/2014/main" id="{284FF249-B4C7-1641-8C94-A301F1BD6945}"/>
              </a:ext>
            </a:extLst>
          </p:cNvPr>
          <p:cNvSpPr>
            <a:spLocks noGrp="1"/>
          </p:cNvSpPr>
          <p:nvPr>
            <p:ph type="body" sz="quarter" idx="13"/>
          </p:nvPr>
        </p:nvSpPr>
        <p:spPr>
          <a:xfrm rot="16200000">
            <a:off x="8317377" y="4316877"/>
            <a:ext cx="1454400" cy="198846"/>
          </a:xfrm>
        </p:spPr>
        <p:txBody>
          <a:bodyPr/>
          <a:lstStyle>
            <a:lvl1pPr marL="0" indent="0">
              <a:buNone/>
              <a:defRPr sz="6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957146700"/>
      </p:ext>
    </p:extLst>
  </p:cSld>
  <p:clrMapOvr>
    <a:masterClrMapping/>
  </p:clrMapOvr>
  <p:extLst>
    <p:ext uri="{DCECCB84-F9BA-43D5-87BE-67443E8EF086}">
      <p15:sldGuideLst xmlns:p15="http://schemas.microsoft.com/office/powerpoint/2012/main">
        <p15:guide id="1" pos="1905" userDrawn="1">
          <p15:clr>
            <a:srgbClr val="FBAE40"/>
          </p15:clr>
        </p15:guide>
        <p15:guide id="2" pos="2268" userDrawn="1">
          <p15:clr>
            <a:srgbClr val="FBAE40"/>
          </p15:clr>
        </p15:guide>
        <p15:guide id="3" pos="4218" userDrawn="1">
          <p15:clr>
            <a:srgbClr val="FBAE40"/>
          </p15:clr>
        </p15:guide>
        <p15:guide id="4" pos="3878" userDrawn="1">
          <p15:clr>
            <a:srgbClr val="FBAE40"/>
          </p15:clr>
        </p15:guide>
        <p15:guide id="6" orient="horz" pos="713" userDrawn="1">
          <p15:clr>
            <a:srgbClr val="FBAE40"/>
          </p15:clr>
        </p15:guide>
        <p15:guide id="7" orient="horz" pos="252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tadt_Ende">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903E314-A03F-6341-B97F-A0BE0A862786}"/>
              </a:ext>
            </a:extLst>
          </p:cNvPr>
          <p:cNvSpPr txBox="1">
            <a:spLocks noChangeArrowheads="1"/>
          </p:cNvSpPr>
          <p:nvPr userDrawn="1"/>
        </p:nvSpPr>
        <p:spPr bwMode="auto">
          <a:xfrm>
            <a:off x="0" y="0"/>
            <a:ext cx="3024188" cy="5143500"/>
          </a:xfrm>
          <a:prstGeom prst="rect">
            <a:avLst/>
          </a:prstGeom>
          <a:solidFill>
            <a:srgbClr val="0084AC"/>
          </a:solidFill>
          <a:ln>
            <a:noFill/>
          </a:ln>
        </p:spPr>
        <p:txBody>
          <a:bodyPr lIns="0" tIns="288000" rIns="288000" bIns="288000" anchor="b"/>
          <a:lstStyle>
            <a:lvl1pPr>
              <a:lnSpc>
                <a:spcPts val="2500"/>
              </a:lnSpc>
              <a:buClr>
                <a:srgbClr val="AFD923"/>
              </a:buClr>
              <a:buFont typeface="Wingdings" pitchFamily="2" charset="2"/>
              <a:buChar char="§"/>
              <a:defRPr>
                <a:solidFill>
                  <a:srgbClr val="6F6F63"/>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58775" indent="-179388">
              <a:lnSpc>
                <a:spcPts val="2500"/>
              </a:lnSpc>
              <a:buClr>
                <a:srgbClr val="AFD923"/>
              </a:buClr>
              <a:buFont typeface="Symbol"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2pPr>
            <a:lvl3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3pPr>
            <a:lvl4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4pPr>
            <a:lvl5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5pPr>
            <a:lvl6pPr marL="6365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6pPr>
            <a:lvl7pPr marL="10937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7pPr>
            <a:lvl8pPr marL="15509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8pPr>
            <a:lvl9pPr marL="20081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eaLnBrk="1" fontAlgn="auto" hangingPunct="1">
              <a:lnSpc>
                <a:spcPct val="100000"/>
              </a:lnSpc>
              <a:spcBef>
                <a:spcPts val="0"/>
              </a:spcBef>
              <a:spcAft>
                <a:spcPts val="0"/>
              </a:spcAft>
              <a:buClrTx/>
              <a:buFontTx/>
              <a:buNone/>
              <a:defRPr/>
            </a:pPr>
            <a:endParaRPr lang="de-DE" altLang="de-DE" sz="1350" b="1">
              <a:solidFill>
                <a:srgbClr val="000000"/>
              </a:solidFill>
            </a:endParaRPr>
          </a:p>
        </p:txBody>
      </p:sp>
      <p:sp>
        <p:nvSpPr>
          <p:cNvPr id="3" name="Picture Placeholder 2"/>
          <p:cNvSpPr>
            <a:spLocks noGrp="1" noChangeAspect="1"/>
          </p:cNvSpPr>
          <p:nvPr>
            <p:ph type="pic" idx="1"/>
          </p:nvPr>
        </p:nvSpPr>
        <p:spPr>
          <a:xfrm>
            <a:off x="3024188" y="0"/>
            <a:ext cx="6119812" cy="51435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13" name="Textplatzhalter 5">
            <a:extLst>
              <a:ext uri="{FF2B5EF4-FFF2-40B4-BE49-F238E27FC236}">
                <a16:creationId xmlns:a16="http://schemas.microsoft.com/office/drawing/2014/main" id="{A695E2F2-74E3-E647-A9AE-1A83770EB3EE}"/>
              </a:ext>
            </a:extLst>
          </p:cNvPr>
          <p:cNvSpPr>
            <a:spLocks noGrp="1"/>
          </p:cNvSpPr>
          <p:nvPr>
            <p:ph type="body" sz="quarter" idx="11"/>
          </p:nvPr>
        </p:nvSpPr>
        <p:spPr>
          <a:xfrm>
            <a:off x="287338" y="897997"/>
            <a:ext cx="2494800" cy="2681816"/>
          </a:xfrm>
        </p:spPr>
        <p:txBody>
          <a:bodyPr lIns="0" tIns="0" rIns="0">
            <a:noAutofit/>
          </a:bodyPr>
          <a:lstStyle>
            <a:lvl1pPr marL="0" indent="0">
              <a:lnSpc>
                <a:spcPct val="100000"/>
              </a:lnSpc>
              <a:spcBef>
                <a:spcPts val="600"/>
              </a:spcBef>
              <a:buNone/>
              <a:defRPr sz="20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7" name="Textplatzhalter 2">
            <a:extLst>
              <a:ext uri="{FF2B5EF4-FFF2-40B4-BE49-F238E27FC236}">
                <a16:creationId xmlns:a16="http://schemas.microsoft.com/office/drawing/2014/main" id="{021085C0-9A6C-A148-B65E-1160E2BBB43C}"/>
              </a:ext>
            </a:extLst>
          </p:cNvPr>
          <p:cNvSpPr>
            <a:spLocks noGrp="1"/>
          </p:cNvSpPr>
          <p:nvPr>
            <p:ph type="body" sz="quarter" idx="13"/>
          </p:nvPr>
        </p:nvSpPr>
        <p:spPr>
          <a:xfrm rot="16200000">
            <a:off x="8317377" y="4316877"/>
            <a:ext cx="1454400" cy="198846"/>
          </a:xfrm>
        </p:spPr>
        <p:txBody>
          <a:bodyPr/>
          <a:lstStyle>
            <a:lvl1pPr marL="0" indent="0">
              <a:buNone/>
              <a:defRPr sz="6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250151785"/>
      </p:ext>
    </p:extLst>
  </p:cSld>
  <p:clrMapOvr>
    <a:masterClrMapping/>
  </p:clrMapOvr>
  <p:extLst>
    <p:ext uri="{DCECCB84-F9BA-43D5-87BE-67443E8EF086}">
      <p15:sldGuideLst xmlns:p15="http://schemas.microsoft.com/office/powerpoint/2012/main">
        <p15:guide id="1" pos="1905" userDrawn="1">
          <p15:clr>
            <a:srgbClr val="FBAE40"/>
          </p15:clr>
        </p15:guide>
        <p15:guide id="2" orient="horz" pos="713" userDrawn="1">
          <p15:clr>
            <a:srgbClr val="FBAE40"/>
          </p15:clr>
        </p15:guide>
        <p15:guide id="3" orient="horz" pos="2527" userDrawn="1">
          <p15:clr>
            <a:srgbClr val="FBAE40"/>
          </p15:clr>
        </p15:guide>
        <p15:guide id="4" pos="2268" userDrawn="1">
          <p15:clr>
            <a:srgbClr val="FBAE40"/>
          </p15:clr>
        </p15:guide>
        <p15:guide id="5" pos="4218" userDrawn="1">
          <p15:clr>
            <a:srgbClr val="FBAE40"/>
          </p15:clr>
        </p15:guide>
        <p15:guide id="6" pos="387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unktlista två spalter">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de-DE"/>
              <a:t>Titelmasterformat durch Klicken bearbeiten</a:t>
            </a:r>
            <a:endParaRPr lang="sv-SE" dirty="0"/>
          </a:p>
        </p:txBody>
      </p:sp>
      <p:sp>
        <p:nvSpPr>
          <p:cNvPr id="9" name="Platshållare för text 9"/>
          <p:cNvSpPr>
            <a:spLocks noGrp="1"/>
          </p:cNvSpPr>
          <p:nvPr>
            <p:ph type="body" sz="quarter" idx="18"/>
          </p:nvPr>
        </p:nvSpPr>
        <p:spPr>
          <a:xfrm>
            <a:off x="458790" y="1211365"/>
            <a:ext cx="3887449" cy="2722022"/>
          </a:xfrm>
          <a:prstGeom prst="rect">
            <a:avLst/>
          </a:prstGeom>
        </p:spPr>
        <p:txBody>
          <a:bodyPr tIns="0"/>
          <a:lstStyle>
            <a:lvl1pPr marL="162000" indent="-162000">
              <a:spcAft>
                <a:spcPts val="360"/>
              </a:spcAft>
              <a:buFont typeface="Arial" pitchFamily="34" charset="0"/>
              <a:buChar char="•"/>
              <a:defRPr/>
            </a:lvl1pPr>
            <a:lvl2pPr marL="334566" indent="-198835">
              <a:defRPr/>
            </a:lvl2pPr>
            <a:lvl3pPr marL="538163" indent="-203597">
              <a:defRPr/>
            </a:lvl3pPr>
            <a:lvl4pPr marL="741760" indent="-203597">
              <a:defRPr/>
            </a:lvl4pPr>
            <a:lvl5pPr marL="942975" indent="-201216">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sv-SE" dirty="0"/>
          </a:p>
        </p:txBody>
      </p:sp>
      <p:sp>
        <p:nvSpPr>
          <p:cNvPr id="12" name="Platshållare för text 9"/>
          <p:cNvSpPr>
            <a:spLocks noGrp="1"/>
          </p:cNvSpPr>
          <p:nvPr>
            <p:ph type="body" sz="quarter" idx="19"/>
          </p:nvPr>
        </p:nvSpPr>
        <p:spPr>
          <a:xfrm>
            <a:off x="4794062" y="1211365"/>
            <a:ext cx="3887449" cy="2722022"/>
          </a:xfrm>
          <a:prstGeom prst="rect">
            <a:avLst/>
          </a:prstGeom>
        </p:spPr>
        <p:txBody>
          <a:bodyPr tIns="0"/>
          <a:lstStyle>
            <a:lvl1pPr marL="162000" indent="-162000">
              <a:spcAft>
                <a:spcPts val="360"/>
              </a:spcAft>
              <a:buFont typeface="Arial" pitchFamily="34" charset="0"/>
              <a:buChar char="•"/>
              <a:defRPr/>
            </a:lvl1pPr>
            <a:lvl2pPr marL="334566" indent="-198835">
              <a:defRPr/>
            </a:lvl2pPr>
            <a:lvl3pPr marL="538163" indent="-203597">
              <a:defRPr/>
            </a:lvl3pPr>
            <a:lvl4pPr marL="741760" indent="-203597">
              <a:defRPr/>
            </a:lvl4pPr>
            <a:lvl5pPr marL="942975" indent="-201216">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sv-SE" dirty="0"/>
          </a:p>
        </p:txBody>
      </p:sp>
      <p:sp>
        <p:nvSpPr>
          <p:cNvPr id="5" name="Platshållare för datum 1"/>
          <p:cNvSpPr>
            <a:spLocks noGrp="1"/>
          </p:cNvSpPr>
          <p:nvPr>
            <p:ph type="dt" sz="half" idx="20"/>
          </p:nvPr>
        </p:nvSpPr>
        <p:spPr>
          <a:xfrm>
            <a:off x="457200" y="4767263"/>
            <a:ext cx="2133600" cy="273844"/>
          </a:xfrm>
          <a:prstGeom prst="rect">
            <a:avLst/>
          </a:prstGeom>
        </p:spPr>
        <p:txBody>
          <a:bodyPr/>
          <a:lstStyle>
            <a:lvl1pPr>
              <a:defRPr/>
            </a:lvl1pPr>
          </a:lstStyle>
          <a:p>
            <a:pPr>
              <a:defRPr/>
            </a:pPr>
            <a:fld id="{AAB6D39A-E47B-5C4B-BC0F-089CD0164A5B}" type="datetime1">
              <a:rPr lang="sv-SE"/>
              <a:pPr>
                <a:defRPr/>
              </a:pPr>
              <a:t>2026-06-11</a:t>
            </a:fld>
            <a:endParaRPr lang="sv-SE" dirty="0"/>
          </a:p>
        </p:txBody>
      </p:sp>
      <p:sp>
        <p:nvSpPr>
          <p:cNvPr id="6" name="Platshållare för bildnummer 2"/>
          <p:cNvSpPr>
            <a:spLocks noGrp="1"/>
          </p:cNvSpPr>
          <p:nvPr>
            <p:ph type="sldNum" sz="quarter" idx="21"/>
          </p:nvPr>
        </p:nvSpPr>
        <p:spPr/>
        <p:txBody>
          <a:bodyPr/>
          <a:lstStyle>
            <a:lvl1pPr>
              <a:defRPr/>
            </a:lvl1pPr>
          </a:lstStyle>
          <a:p>
            <a:pPr>
              <a:defRPr/>
            </a:pPr>
            <a:r>
              <a:rPr lang="sv-SE"/>
              <a:t>Sid </a:t>
            </a:r>
            <a:fld id="{861C7B62-2AB5-4170-AC43-E96D3F745DC5}" type="slidenum">
              <a:rPr lang="sv-SE"/>
              <a:pPr>
                <a:defRPr/>
              </a:pPr>
              <a:t>‹Nr.›</a:t>
            </a:fld>
            <a:endParaRPr lang="sv-SE"/>
          </a:p>
        </p:txBody>
      </p:sp>
      <p:sp>
        <p:nvSpPr>
          <p:cNvPr id="7" name="Platshållare för sidfot 2"/>
          <p:cNvSpPr>
            <a:spLocks noGrp="1"/>
          </p:cNvSpPr>
          <p:nvPr>
            <p:ph type="ftr" sz="quarter" idx="22"/>
          </p:nvPr>
        </p:nvSpPr>
        <p:spPr>
          <a:xfrm>
            <a:off x="3124200" y="4767263"/>
            <a:ext cx="2895600" cy="273844"/>
          </a:xfrm>
          <a:prstGeom prst="rect">
            <a:avLst/>
          </a:prstGeom>
        </p:spPr>
        <p:txBody>
          <a:bodyPr/>
          <a:lstStyle>
            <a:lvl1pPr>
              <a:defRPr/>
            </a:lvl1pPr>
          </a:lstStyle>
          <a:p>
            <a:pPr>
              <a:defRPr/>
            </a:pPr>
            <a:endParaRPr lang="sv-SE"/>
          </a:p>
        </p:txBody>
      </p:sp>
    </p:spTree>
    <p:extLst>
      <p:ext uri="{BB962C8B-B14F-4D97-AF65-F5344CB8AC3E}">
        <p14:creationId xmlns:p14="http://schemas.microsoft.com/office/powerpoint/2010/main" val="2824530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iland - Leer">
    <p:spTree>
      <p:nvGrpSpPr>
        <p:cNvPr id="1" name=""/>
        <p:cNvGrpSpPr/>
        <p:nvPr/>
      </p:nvGrpSpPr>
      <p:grpSpPr>
        <a:xfrm>
          <a:off x="0" y="0"/>
          <a:ext cx="0" cy="0"/>
          <a:chOff x="0" y="0"/>
          <a:chExt cx="0" cy="0"/>
        </a:xfrm>
      </p:grpSpPr>
      <p:sp>
        <p:nvSpPr>
          <p:cNvPr id="12" name="Foliennummernplatzhalter 8"/>
          <p:cNvSpPr>
            <a:spLocks noGrp="1"/>
          </p:cNvSpPr>
          <p:nvPr>
            <p:ph type="sldNum" sz="quarter" idx="4"/>
          </p:nvPr>
        </p:nvSpPr>
        <p:spPr>
          <a:xfrm>
            <a:off x="8172400" y="4869657"/>
            <a:ext cx="484628" cy="273844"/>
          </a:xfrm>
          <a:prstGeom prst="rect">
            <a:avLst/>
          </a:prstGeom>
        </p:spPr>
        <p:txBody>
          <a:bodyPr anchor="ctr"/>
          <a:lstStyle>
            <a:lvl1pPr algn="l">
              <a:defRPr sz="675">
                <a:solidFill>
                  <a:schemeClr val="tx1"/>
                </a:solidFill>
                <a:latin typeface="Century Gothic" panose="020B0502020202020204" pitchFamily="34" charset="0"/>
              </a:defRPr>
            </a:lvl1pPr>
          </a:lstStyle>
          <a:p>
            <a:fld id="{C9E5F9FF-9071-454B-800F-13C7D91896B1}" type="slidenum">
              <a:rPr lang="de-DE" smtClean="0">
                <a:solidFill>
                  <a:prstClr val="black"/>
                </a:solidFill>
              </a:rPr>
              <a:pPr/>
              <a:t>‹Nr.›</a:t>
            </a:fld>
            <a:endParaRPr lang="de-DE" dirty="0">
              <a:solidFill>
                <a:prstClr val="black"/>
              </a:solidFill>
            </a:endParaRPr>
          </a:p>
        </p:txBody>
      </p:sp>
      <p:sp>
        <p:nvSpPr>
          <p:cNvPr id="5" name="Fußzeilenplatzhalter 3"/>
          <p:cNvSpPr>
            <a:spLocks noGrp="1"/>
          </p:cNvSpPr>
          <p:nvPr>
            <p:ph type="ftr" sz="quarter" idx="11"/>
          </p:nvPr>
        </p:nvSpPr>
        <p:spPr>
          <a:xfrm>
            <a:off x="-5516" y="4869657"/>
            <a:ext cx="4361492" cy="273844"/>
          </a:xfrm>
          <a:prstGeom prst="rect">
            <a:avLst/>
          </a:prstGeom>
        </p:spPr>
        <p:txBody>
          <a:bodyPr/>
          <a:lstStyle>
            <a:lvl1pPr algn="l">
              <a:defRPr sz="600" b="0">
                <a:solidFill>
                  <a:schemeClr val="tx1"/>
                </a:solidFill>
              </a:defRPr>
            </a:lvl1pPr>
          </a:lstStyle>
          <a:p>
            <a:r>
              <a:rPr lang="de-DE" dirty="0">
                <a:solidFill>
                  <a:prstClr val="black"/>
                </a:solidFill>
              </a:rPr>
              <a:t>Erfahrungen mit dem Stockholm System in der Eggenberger Allee</a:t>
            </a:r>
          </a:p>
        </p:txBody>
      </p:sp>
      <p:sp>
        <p:nvSpPr>
          <p:cNvPr id="16" name="Inhaltsplatzhalter 2"/>
          <p:cNvSpPr>
            <a:spLocks noGrp="1"/>
          </p:cNvSpPr>
          <p:nvPr>
            <p:ph idx="1"/>
          </p:nvPr>
        </p:nvSpPr>
        <p:spPr>
          <a:xfrm>
            <a:off x="220639" y="303498"/>
            <a:ext cx="7799795" cy="1350150"/>
          </a:xfrm>
        </p:spPr>
        <p:txBody>
          <a:bodyPr/>
          <a:lstStyle>
            <a:lvl1pPr marL="0" indent="0" algn="l" defTabSz="342900" rtl="0" eaLnBrk="1" latinLnBrk="0" hangingPunct="1">
              <a:spcBef>
                <a:spcPct val="0"/>
              </a:spcBef>
              <a:buNone/>
              <a:defRPr lang="de-DE" sz="1050" b="1" kern="1200" dirty="0" smtClean="0">
                <a:solidFill>
                  <a:schemeClr val="tx1"/>
                </a:solidFill>
                <a:latin typeface="Century Gothic" panose="020B0502020202020204" pitchFamily="34" charset="0"/>
                <a:ea typeface="+mn-ea"/>
                <a:cs typeface="+mn-cs"/>
              </a:defRPr>
            </a:lvl1pPr>
            <a:lvl2pPr>
              <a:defRPr sz="1050">
                <a:latin typeface="Century Gothic" panose="020B0502020202020204" pitchFamily="34" charset="0"/>
              </a:defRPr>
            </a:lvl2pPr>
            <a:lvl3pPr>
              <a:defRPr sz="1050">
                <a:latin typeface="Century Gothic" panose="020B0502020202020204" pitchFamily="34" charset="0"/>
              </a:defRPr>
            </a:lvl3pPr>
            <a:lvl4pPr>
              <a:defRPr sz="1050">
                <a:latin typeface="Century Gothic" panose="020B0502020202020204" pitchFamily="34" charset="0"/>
              </a:defRPr>
            </a:lvl4pPr>
            <a:lvl5pPr>
              <a:defRPr sz="1050">
                <a:latin typeface="Century Gothic" panose="020B050202020202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itel 1"/>
          <p:cNvSpPr>
            <a:spLocks noGrp="1"/>
          </p:cNvSpPr>
          <p:nvPr>
            <p:ph type="title"/>
          </p:nvPr>
        </p:nvSpPr>
        <p:spPr>
          <a:xfrm>
            <a:off x="219267" y="75942"/>
            <a:ext cx="7260000" cy="227926"/>
          </a:xfrm>
        </p:spPr>
        <p:txBody>
          <a:bodyPr anchor="t">
            <a:normAutofit/>
          </a:bodyPr>
          <a:lstStyle>
            <a:lvl1pPr>
              <a:defRPr lang="de-DE" sz="1350" b="1" kern="1200" dirty="0">
                <a:solidFill>
                  <a:schemeClr val="tx1"/>
                </a:solidFill>
                <a:latin typeface="Century Gothic" panose="020B0502020202020204" pitchFamily="34" charset="0"/>
                <a:ea typeface="+mj-ea"/>
                <a:cs typeface="+mj-cs"/>
              </a:defRPr>
            </a:lvl1pPr>
          </a:lstStyle>
          <a:p>
            <a:r>
              <a:rPr lang="de-DE" dirty="0"/>
              <a:t>Titelmasterformat durch Klicken bearbeiten</a:t>
            </a:r>
          </a:p>
        </p:txBody>
      </p:sp>
    </p:spTree>
    <p:extLst>
      <p:ext uri="{BB962C8B-B14F-4D97-AF65-F5344CB8AC3E}">
        <p14:creationId xmlns:p14="http://schemas.microsoft.com/office/powerpoint/2010/main" val="106533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597819"/>
            <a:ext cx="7772400" cy="1102519"/>
          </a:xfrm>
        </p:spPr>
        <p:txBody>
          <a:bodyPr/>
          <a:lstStyle/>
          <a:p>
            <a:r>
              <a:rPr lang="sv-SE"/>
              <a:t>Klicka här för att ändra format</a:t>
            </a:r>
          </a:p>
        </p:txBody>
      </p:sp>
      <p:sp>
        <p:nvSpPr>
          <p:cNvPr id="3" name="Underrubri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a:xfrm>
            <a:off x="457200" y="4767263"/>
            <a:ext cx="2133600" cy="273844"/>
          </a:xfrm>
          <a:prstGeom prst="rect">
            <a:avLst/>
          </a:prstGeom>
        </p:spPr>
        <p:txBody>
          <a:bodyPr/>
          <a:lstStyle>
            <a:lvl1pPr>
              <a:defRPr/>
            </a:lvl1pPr>
          </a:lstStyle>
          <a:p>
            <a:pPr>
              <a:defRPr/>
            </a:pPr>
            <a:fld id="{F6AABD5B-C96D-45B0-A6EF-0B7C093B0F79}" type="datetimeFigureOut">
              <a:rPr lang="sv-SE"/>
              <a:pPr>
                <a:defRPr/>
              </a:pPr>
              <a:t>2026-06-11</a:t>
            </a:fld>
            <a:endParaRPr lang="sv-SE"/>
          </a:p>
        </p:txBody>
      </p:sp>
      <p:sp>
        <p:nvSpPr>
          <p:cNvPr id="5" name="Platshållare för sidfot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2732EE7B-CD63-4BD6-9560-218FD806080F}" type="slidenum">
              <a:rPr lang="sv-SE"/>
              <a:pPr>
                <a:defRPr/>
              </a:pPr>
              <a:t>‹Nr.›</a:t>
            </a:fld>
            <a:endParaRPr lang="sv-SE"/>
          </a:p>
        </p:txBody>
      </p:sp>
    </p:spTree>
    <p:extLst>
      <p:ext uri="{BB962C8B-B14F-4D97-AF65-F5344CB8AC3E}">
        <p14:creationId xmlns:p14="http://schemas.microsoft.com/office/powerpoint/2010/main" val="66985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jörnliggande">
    <p:spTree>
      <p:nvGrpSpPr>
        <p:cNvPr id="1" name=""/>
        <p:cNvGrpSpPr/>
        <p:nvPr/>
      </p:nvGrpSpPr>
      <p:grpSpPr>
        <a:xfrm>
          <a:off x="0" y="0"/>
          <a:ext cx="0" cy="0"/>
          <a:chOff x="0" y="0"/>
          <a:chExt cx="0" cy="0"/>
        </a:xfrm>
      </p:grpSpPr>
      <p:sp>
        <p:nvSpPr>
          <p:cNvPr id="6" name="Platshållare för bild 5"/>
          <p:cNvSpPr>
            <a:spLocks noGrp="1"/>
          </p:cNvSpPr>
          <p:nvPr>
            <p:ph type="pic" sz="quarter" idx="13"/>
          </p:nvPr>
        </p:nvSpPr>
        <p:spPr>
          <a:xfrm>
            <a:off x="2411761" y="0"/>
            <a:ext cx="4824413" cy="5143500"/>
          </a:xfrm>
        </p:spPr>
        <p:txBody>
          <a:bodyPr rtlCol="0">
            <a:normAutofit/>
          </a:bodyPr>
          <a:lstStyle/>
          <a:p>
            <a:pPr lvl="0"/>
            <a:endParaRPr lang="sv-SE" noProof="0"/>
          </a:p>
        </p:txBody>
      </p:sp>
      <p:sp>
        <p:nvSpPr>
          <p:cNvPr id="8" name="Platshållare för bild 7"/>
          <p:cNvSpPr>
            <a:spLocks noGrp="1"/>
          </p:cNvSpPr>
          <p:nvPr>
            <p:ph type="pic" sz="quarter" idx="14"/>
          </p:nvPr>
        </p:nvSpPr>
        <p:spPr>
          <a:xfrm>
            <a:off x="0" y="0"/>
            <a:ext cx="9144000" cy="5143500"/>
          </a:xfrm>
        </p:spPr>
        <p:txBody>
          <a:bodyPr rtlCol="0">
            <a:normAutofit/>
          </a:bodyPr>
          <a:lstStyle/>
          <a:p>
            <a:pPr lvl="0"/>
            <a:endParaRPr lang="sv-SE" noProof="0"/>
          </a:p>
        </p:txBody>
      </p:sp>
    </p:spTree>
    <p:extLst>
      <p:ext uri="{BB962C8B-B14F-4D97-AF65-F5344CB8AC3E}">
        <p14:creationId xmlns:p14="http://schemas.microsoft.com/office/powerpoint/2010/main" val="136988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dt_Textfolie">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39B0868-0A81-1643-AAC7-018B67FD9985}"/>
              </a:ext>
            </a:extLst>
          </p:cNvPr>
          <p:cNvSpPr txBox="1">
            <a:spLocks noChangeArrowheads="1"/>
          </p:cNvSpPr>
          <p:nvPr userDrawn="1"/>
        </p:nvSpPr>
        <p:spPr bwMode="auto">
          <a:xfrm>
            <a:off x="0" y="0"/>
            <a:ext cx="3024188" cy="5143500"/>
          </a:xfrm>
          <a:prstGeom prst="rect">
            <a:avLst/>
          </a:prstGeom>
          <a:solidFill>
            <a:srgbClr val="0084AC"/>
          </a:solidFill>
          <a:ln>
            <a:noFill/>
          </a:ln>
        </p:spPr>
        <p:txBody>
          <a:bodyPr lIns="0" tIns="288000" rIns="288000" bIns="288000" anchor="b"/>
          <a:lstStyle>
            <a:lvl1pPr>
              <a:lnSpc>
                <a:spcPts val="2500"/>
              </a:lnSpc>
              <a:buClr>
                <a:srgbClr val="AFD923"/>
              </a:buClr>
              <a:buFont typeface="Wingdings" pitchFamily="2" charset="2"/>
              <a:buChar char="§"/>
              <a:defRPr>
                <a:solidFill>
                  <a:srgbClr val="6F6F63"/>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58775" indent="-179388">
              <a:lnSpc>
                <a:spcPts val="2500"/>
              </a:lnSpc>
              <a:buClr>
                <a:srgbClr val="AFD923"/>
              </a:buClr>
              <a:buFont typeface="Symbol"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2pPr>
            <a:lvl3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3pPr>
            <a:lvl4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4pPr>
            <a:lvl5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5pPr>
            <a:lvl6pPr marL="6365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6pPr>
            <a:lvl7pPr marL="10937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7pPr>
            <a:lvl8pPr marL="15509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8pPr>
            <a:lvl9pPr marL="20081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eaLnBrk="1" fontAlgn="auto" hangingPunct="1">
              <a:lnSpc>
                <a:spcPct val="100000"/>
              </a:lnSpc>
              <a:spcBef>
                <a:spcPts val="0"/>
              </a:spcBef>
              <a:spcAft>
                <a:spcPts val="0"/>
              </a:spcAft>
              <a:buClrTx/>
              <a:buFontTx/>
              <a:buNone/>
              <a:defRPr/>
            </a:pPr>
            <a:endParaRPr lang="de-DE" altLang="de-DE" sz="1350" b="1">
              <a:solidFill>
                <a:srgbClr val="000000"/>
              </a:solidFill>
            </a:endParaRPr>
          </a:p>
        </p:txBody>
      </p:sp>
      <p:sp>
        <p:nvSpPr>
          <p:cNvPr id="6" name="Rechteck 5">
            <a:extLst>
              <a:ext uri="{FF2B5EF4-FFF2-40B4-BE49-F238E27FC236}">
                <a16:creationId xmlns:a16="http://schemas.microsoft.com/office/drawing/2014/main" id="{B89AF58C-3486-A74A-884B-7D618CC603CD}"/>
              </a:ext>
            </a:extLst>
          </p:cNvPr>
          <p:cNvSpPr>
            <a:spLocks noChangeArrowheads="1"/>
          </p:cNvSpPr>
          <p:nvPr userDrawn="1"/>
        </p:nvSpPr>
        <p:spPr bwMode="auto">
          <a:xfrm>
            <a:off x="8634413" y="4849813"/>
            <a:ext cx="455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auto" hangingPunct="1">
              <a:spcBef>
                <a:spcPts val="0"/>
              </a:spcBef>
              <a:spcAft>
                <a:spcPts val="0"/>
              </a:spcAft>
              <a:defRPr/>
            </a:pPr>
            <a:fld id="{0E51311B-C04E-BA48-BBF5-B8BF976A64FA}" type="slidenum">
              <a:rPr lang="de-DE" altLang="de-DE" sz="1000" i="1" smtClean="0">
                <a:latin typeface="Calibri" panose="020F0502020204030204" pitchFamily="34" charset="0"/>
                <a:cs typeface="Calibri" panose="020F0502020204030204" pitchFamily="34" charset="0"/>
              </a:rPr>
              <a:pPr algn="r" eaLnBrk="1" fontAlgn="auto" hangingPunct="1">
                <a:spcBef>
                  <a:spcPts val="0"/>
                </a:spcBef>
                <a:spcAft>
                  <a:spcPts val="0"/>
                </a:spcAft>
                <a:defRPr/>
              </a:pPr>
              <a:t>‹Nr.›</a:t>
            </a:fld>
            <a:endParaRPr lang="de-DE" altLang="de-DE" sz="1000" dirty="0">
              <a:latin typeface="Calibri" panose="020F0502020204030204" pitchFamily="34" charset="0"/>
              <a:cs typeface="Calibri" panose="020F0502020204030204" pitchFamily="34" charset="0"/>
            </a:endParaRPr>
          </a:p>
        </p:txBody>
      </p:sp>
      <p:cxnSp>
        <p:nvCxnSpPr>
          <p:cNvPr id="7" name="Gerade Verbindung 6">
            <a:extLst>
              <a:ext uri="{FF2B5EF4-FFF2-40B4-BE49-F238E27FC236}">
                <a16:creationId xmlns:a16="http://schemas.microsoft.com/office/drawing/2014/main" id="{23A42466-30C2-754F-9667-B0493A40C9F9}"/>
              </a:ext>
            </a:extLst>
          </p:cNvPr>
          <p:cNvCxnSpPr>
            <a:cxnSpLocks/>
          </p:cNvCxnSpPr>
          <p:nvPr userDrawn="1"/>
        </p:nvCxnSpPr>
        <p:spPr>
          <a:xfrm>
            <a:off x="8772525" y="4840288"/>
            <a:ext cx="479425" cy="0"/>
          </a:xfrm>
          <a:prstGeom prst="line">
            <a:avLst/>
          </a:prstGeom>
          <a:ln w="9525">
            <a:solidFill>
              <a:schemeClr val="tx1"/>
            </a:solidFill>
          </a:ln>
        </p:spPr>
        <p:style>
          <a:lnRef idx="1">
            <a:schemeClr val="accent6"/>
          </a:lnRef>
          <a:fillRef idx="0">
            <a:schemeClr val="accent6"/>
          </a:fillRef>
          <a:effectRef idx="0">
            <a:schemeClr val="accent6"/>
          </a:effectRef>
          <a:fontRef idx="minor">
            <a:schemeClr val="tx1"/>
          </a:fontRef>
        </p:style>
      </p:cxnSp>
      <p:sp>
        <p:nvSpPr>
          <p:cNvPr id="27" name="Textplatzhalter 3">
            <a:extLst>
              <a:ext uri="{FF2B5EF4-FFF2-40B4-BE49-F238E27FC236}">
                <a16:creationId xmlns:a16="http://schemas.microsoft.com/office/drawing/2014/main" id="{1FF8D039-DB78-994D-BE4D-1ABCC90FF381}"/>
              </a:ext>
            </a:extLst>
          </p:cNvPr>
          <p:cNvSpPr>
            <a:spLocks noGrp="1"/>
          </p:cNvSpPr>
          <p:nvPr>
            <p:ph type="body" sz="quarter" idx="10"/>
          </p:nvPr>
        </p:nvSpPr>
        <p:spPr>
          <a:xfrm>
            <a:off x="3600449" y="1361309"/>
            <a:ext cx="5040000" cy="2794766"/>
          </a:xfrm>
        </p:spPr>
        <p:txBody>
          <a:bodyPr lIns="0" tIns="0" rIns="0" bIns="0">
            <a:noAutofit/>
          </a:bodyPr>
          <a:lstStyle>
            <a:lvl1pPr marL="0" indent="0">
              <a:lnSpc>
                <a:spcPct val="100000"/>
              </a:lnSpc>
              <a:spcBef>
                <a:spcPts val="600"/>
              </a:spcBef>
              <a:buClr>
                <a:srgbClr val="0084AC"/>
              </a:buClr>
              <a:buFont typeface="Arial" panose="020B0604020202020204" pitchFamily="34" charset="0"/>
              <a:buNone/>
              <a:defRPr lang="de-DE" sz="1600" i="1" kern="1200" dirty="0" smtClean="0">
                <a:solidFill>
                  <a:schemeClr val="tx1"/>
                </a:solidFill>
                <a:latin typeface="+mn-lt"/>
                <a:ea typeface="+mn-ea"/>
                <a:cs typeface="Arial Unicode MS" panose="020B0604020202020204" pitchFamily="34" charset="-128"/>
              </a:defRPr>
            </a:lvl1pPr>
            <a:lvl2pPr marL="514350" indent="-171450">
              <a:lnSpc>
                <a:spcPct val="100000"/>
              </a:lnSpc>
              <a:spcBef>
                <a:spcPts val="600"/>
              </a:spcBef>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stStyle>
          <a:p>
            <a:pPr lvl="0"/>
            <a:r>
              <a:rPr lang="de-DE"/>
              <a:t>Formatvorlagen des Textmasters bearbeiten</a:t>
            </a:r>
          </a:p>
        </p:txBody>
      </p:sp>
      <p:sp>
        <p:nvSpPr>
          <p:cNvPr id="28" name="Textplatzhalter 5">
            <a:extLst>
              <a:ext uri="{FF2B5EF4-FFF2-40B4-BE49-F238E27FC236}">
                <a16:creationId xmlns:a16="http://schemas.microsoft.com/office/drawing/2014/main" id="{1FA975FD-4A06-9641-BC70-8F25FA56602D}"/>
              </a:ext>
            </a:extLst>
          </p:cNvPr>
          <p:cNvSpPr>
            <a:spLocks noGrp="1"/>
          </p:cNvSpPr>
          <p:nvPr>
            <p:ph type="body" sz="quarter" idx="11"/>
          </p:nvPr>
        </p:nvSpPr>
        <p:spPr>
          <a:xfrm>
            <a:off x="3600450" y="881063"/>
            <a:ext cx="5040000" cy="250825"/>
          </a:xfrm>
        </p:spPr>
        <p:txBody>
          <a:bodyPr lIns="0">
            <a:noAutofit/>
          </a:bodyPr>
          <a:lstStyle>
            <a:lvl1pPr marL="0" indent="0">
              <a:buNone/>
              <a:defRPr sz="2000" b="1" i="1">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29" name="Textplatzhalter 5">
            <a:extLst>
              <a:ext uri="{FF2B5EF4-FFF2-40B4-BE49-F238E27FC236}">
                <a16:creationId xmlns:a16="http://schemas.microsoft.com/office/drawing/2014/main" id="{737FD1AF-5435-1B4D-AC3F-97004028050C}"/>
              </a:ext>
            </a:extLst>
          </p:cNvPr>
          <p:cNvSpPr>
            <a:spLocks noGrp="1"/>
          </p:cNvSpPr>
          <p:nvPr>
            <p:ph type="body" sz="quarter" idx="12"/>
          </p:nvPr>
        </p:nvSpPr>
        <p:spPr>
          <a:xfrm>
            <a:off x="304272" y="933009"/>
            <a:ext cx="2520000" cy="3240000"/>
          </a:xfrm>
        </p:spPr>
        <p:txBody>
          <a:bodyPr lIns="0" tIns="0" rIns="0" bIns="0">
            <a:noAutofit/>
          </a:bodyPr>
          <a:lstStyle>
            <a:lvl1pPr marL="0" indent="0">
              <a:buNone/>
              <a:defRPr sz="20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3371949827"/>
      </p:ext>
    </p:extLst>
  </p:cSld>
  <p:clrMapOvr>
    <a:masterClrMapping/>
  </p:clrMapOvr>
  <p:extLst>
    <p:ext uri="{DCECCB84-F9BA-43D5-87BE-67443E8EF086}">
      <p15:sldGuideLst xmlns:p15="http://schemas.microsoft.com/office/powerpoint/2012/main">
        <p15:guide id="1" pos="1905" userDrawn="1">
          <p15:clr>
            <a:srgbClr val="FBAE40"/>
          </p15:clr>
        </p15:guide>
        <p15:guide id="2" pos="2268" userDrawn="1">
          <p15:clr>
            <a:srgbClr val="FBAE40"/>
          </p15:clr>
        </p15:guide>
        <p15:guide id="3" orient="horz" pos="713" userDrawn="1">
          <p15:clr>
            <a:srgbClr val="FBAE40"/>
          </p15:clr>
        </p15:guide>
        <p15:guide id="4" orient="horz" pos="2527" userDrawn="1">
          <p15:clr>
            <a:srgbClr val="FBAE40"/>
          </p15:clr>
        </p15:guide>
        <p15:guide id="5" pos="4218" userDrawn="1">
          <p15:clr>
            <a:srgbClr val="FBAE40"/>
          </p15:clr>
        </p15:guide>
        <p15:guide id="6" pos="387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tadt_Textfoli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89AF58C-3486-A74A-884B-7D618CC603CD}"/>
              </a:ext>
            </a:extLst>
          </p:cNvPr>
          <p:cNvSpPr>
            <a:spLocks noChangeArrowheads="1"/>
          </p:cNvSpPr>
          <p:nvPr userDrawn="1"/>
        </p:nvSpPr>
        <p:spPr bwMode="auto">
          <a:xfrm>
            <a:off x="8634413" y="4849813"/>
            <a:ext cx="455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auto" hangingPunct="1">
              <a:spcBef>
                <a:spcPts val="0"/>
              </a:spcBef>
              <a:spcAft>
                <a:spcPts val="0"/>
              </a:spcAft>
              <a:defRPr/>
            </a:pPr>
            <a:fld id="{0E51311B-C04E-BA48-BBF5-B8BF976A64FA}" type="slidenum">
              <a:rPr lang="de-DE" altLang="de-DE" sz="1000" i="1" smtClean="0">
                <a:latin typeface="Calibri" panose="020F0502020204030204" pitchFamily="34" charset="0"/>
                <a:cs typeface="Calibri" panose="020F0502020204030204" pitchFamily="34" charset="0"/>
              </a:rPr>
              <a:pPr algn="r" eaLnBrk="1" fontAlgn="auto" hangingPunct="1">
                <a:spcBef>
                  <a:spcPts val="0"/>
                </a:spcBef>
                <a:spcAft>
                  <a:spcPts val="0"/>
                </a:spcAft>
                <a:defRPr/>
              </a:pPr>
              <a:t>‹Nr.›</a:t>
            </a:fld>
            <a:endParaRPr lang="de-DE" altLang="de-DE" sz="1000" dirty="0">
              <a:latin typeface="Calibri" panose="020F0502020204030204" pitchFamily="34" charset="0"/>
              <a:cs typeface="Calibri" panose="020F0502020204030204" pitchFamily="34" charset="0"/>
            </a:endParaRPr>
          </a:p>
        </p:txBody>
      </p:sp>
      <p:cxnSp>
        <p:nvCxnSpPr>
          <p:cNvPr id="7" name="Gerade Verbindung 6">
            <a:extLst>
              <a:ext uri="{FF2B5EF4-FFF2-40B4-BE49-F238E27FC236}">
                <a16:creationId xmlns:a16="http://schemas.microsoft.com/office/drawing/2014/main" id="{23A42466-30C2-754F-9667-B0493A40C9F9}"/>
              </a:ext>
            </a:extLst>
          </p:cNvPr>
          <p:cNvCxnSpPr>
            <a:cxnSpLocks/>
          </p:cNvCxnSpPr>
          <p:nvPr userDrawn="1"/>
        </p:nvCxnSpPr>
        <p:spPr>
          <a:xfrm>
            <a:off x="8772525" y="4840288"/>
            <a:ext cx="479425" cy="0"/>
          </a:xfrm>
          <a:prstGeom prst="line">
            <a:avLst/>
          </a:prstGeom>
          <a:ln w="9525">
            <a:solidFill>
              <a:schemeClr val="tx1"/>
            </a:solidFill>
          </a:ln>
        </p:spPr>
        <p:style>
          <a:lnRef idx="1">
            <a:schemeClr val="accent6"/>
          </a:lnRef>
          <a:fillRef idx="0">
            <a:schemeClr val="accent6"/>
          </a:fillRef>
          <a:effectRef idx="0">
            <a:schemeClr val="accent6"/>
          </a:effectRef>
          <a:fontRef idx="minor">
            <a:schemeClr val="tx1"/>
          </a:fontRef>
        </p:style>
      </p:cxnSp>
      <p:sp>
        <p:nvSpPr>
          <p:cNvPr id="27" name="Textplatzhalter 3">
            <a:extLst>
              <a:ext uri="{FF2B5EF4-FFF2-40B4-BE49-F238E27FC236}">
                <a16:creationId xmlns:a16="http://schemas.microsoft.com/office/drawing/2014/main" id="{1FF8D039-DB78-994D-BE4D-1ABCC90FF381}"/>
              </a:ext>
            </a:extLst>
          </p:cNvPr>
          <p:cNvSpPr>
            <a:spLocks noGrp="1"/>
          </p:cNvSpPr>
          <p:nvPr>
            <p:ph type="body" sz="quarter" idx="10"/>
          </p:nvPr>
        </p:nvSpPr>
        <p:spPr>
          <a:xfrm>
            <a:off x="731353" y="1361308"/>
            <a:ext cx="7903060" cy="3243821"/>
          </a:xfrm>
        </p:spPr>
        <p:txBody>
          <a:bodyPr lIns="0" tIns="0" rIns="0" bIns="0">
            <a:noAutofit/>
          </a:bodyPr>
          <a:lstStyle>
            <a:lvl1pPr marL="0" indent="0">
              <a:lnSpc>
                <a:spcPct val="100000"/>
              </a:lnSpc>
              <a:spcBef>
                <a:spcPts val="600"/>
              </a:spcBef>
              <a:buClr>
                <a:srgbClr val="0084AC"/>
              </a:buClr>
              <a:buFont typeface="Arial" panose="020B0604020202020204" pitchFamily="34" charset="0"/>
              <a:buNone/>
              <a:defRPr lang="de-DE" sz="1600" i="1" kern="1200" dirty="0" smtClean="0">
                <a:solidFill>
                  <a:schemeClr val="tx1"/>
                </a:solidFill>
                <a:latin typeface="+mn-lt"/>
                <a:ea typeface="+mn-ea"/>
                <a:cs typeface="Arial Unicode MS" panose="020B0604020202020204" pitchFamily="34" charset="-128"/>
              </a:defRPr>
            </a:lvl1pPr>
            <a:lvl2pPr marL="514350" indent="-171450">
              <a:lnSpc>
                <a:spcPct val="100000"/>
              </a:lnSpc>
              <a:spcBef>
                <a:spcPts val="600"/>
              </a:spcBef>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stStyle>
          <a:p>
            <a:pPr lvl="0"/>
            <a:r>
              <a:rPr lang="de-DE"/>
              <a:t>Formatvorlagen des Textmasters bearbeiten</a:t>
            </a:r>
          </a:p>
          <a:p>
            <a:pPr lvl="1"/>
            <a:r>
              <a:rPr lang="de-DE"/>
              <a:t>Zweite Ebene</a:t>
            </a:r>
          </a:p>
        </p:txBody>
      </p:sp>
      <p:sp>
        <p:nvSpPr>
          <p:cNvPr id="28" name="Textplatzhalter 5">
            <a:extLst>
              <a:ext uri="{FF2B5EF4-FFF2-40B4-BE49-F238E27FC236}">
                <a16:creationId xmlns:a16="http://schemas.microsoft.com/office/drawing/2014/main" id="{1FA975FD-4A06-9641-BC70-8F25FA56602D}"/>
              </a:ext>
            </a:extLst>
          </p:cNvPr>
          <p:cNvSpPr>
            <a:spLocks noGrp="1"/>
          </p:cNvSpPr>
          <p:nvPr>
            <p:ph type="body" sz="quarter" idx="11"/>
          </p:nvPr>
        </p:nvSpPr>
        <p:spPr>
          <a:xfrm>
            <a:off x="731353" y="881063"/>
            <a:ext cx="7903059" cy="250825"/>
          </a:xfrm>
        </p:spPr>
        <p:txBody>
          <a:bodyPr lIns="0">
            <a:noAutofit/>
          </a:bodyPr>
          <a:lstStyle>
            <a:lvl1pPr marL="0" indent="0">
              <a:buNone/>
              <a:defRPr sz="2000" b="1" i="1">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3318661177"/>
      </p:ext>
    </p:extLst>
  </p:cSld>
  <p:clrMapOvr>
    <a:masterClrMapping/>
  </p:clrMapOvr>
  <p:extLst>
    <p:ext uri="{DCECCB84-F9BA-43D5-87BE-67443E8EF086}">
      <p15:sldGuideLst xmlns:p15="http://schemas.microsoft.com/office/powerpoint/2012/main">
        <p15:guide id="1" pos="1905">
          <p15:clr>
            <a:srgbClr val="FBAE40"/>
          </p15:clr>
        </p15:guide>
        <p15:guide id="2" pos="2268">
          <p15:clr>
            <a:srgbClr val="FBAE40"/>
          </p15:clr>
        </p15:guide>
        <p15:guide id="3" orient="horz" pos="713">
          <p15:clr>
            <a:srgbClr val="FBAE40"/>
          </p15:clr>
        </p15:guide>
        <p15:guide id="4" orient="horz" pos="2527">
          <p15:clr>
            <a:srgbClr val="FBAE40"/>
          </p15:clr>
        </p15:guide>
        <p15:guide id="5" pos="4218">
          <p15:clr>
            <a:srgbClr val="FBAE40"/>
          </p15:clr>
        </p15:guide>
        <p15:guide id="6" pos="38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tadt_Textfolie_Aufzählu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EBF68025-A41E-D74A-AE37-F18C4BFAC5C8}"/>
              </a:ext>
            </a:extLst>
          </p:cNvPr>
          <p:cNvSpPr txBox="1">
            <a:spLocks noChangeArrowheads="1"/>
          </p:cNvSpPr>
          <p:nvPr userDrawn="1"/>
        </p:nvSpPr>
        <p:spPr bwMode="auto">
          <a:xfrm>
            <a:off x="0" y="0"/>
            <a:ext cx="3024188" cy="5143500"/>
          </a:xfrm>
          <a:prstGeom prst="rect">
            <a:avLst/>
          </a:prstGeom>
          <a:solidFill>
            <a:srgbClr val="0084AC"/>
          </a:solidFill>
          <a:ln>
            <a:noFill/>
          </a:ln>
        </p:spPr>
        <p:txBody>
          <a:bodyPr lIns="0" tIns="288000" rIns="288000" bIns="288000" anchor="b"/>
          <a:lstStyle>
            <a:lvl1pPr>
              <a:lnSpc>
                <a:spcPts val="2500"/>
              </a:lnSpc>
              <a:buClr>
                <a:srgbClr val="AFD923"/>
              </a:buClr>
              <a:buFont typeface="Wingdings" pitchFamily="2" charset="2"/>
              <a:buChar char="§"/>
              <a:defRPr>
                <a:solidFill>
                  <a:srgbClr val="6F6F63"/>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58775" indent="-179388">
              <a:lnSpc>
                <a:spcPts val="2500"/>
              </a:lnSpc>
              <a:buClr>
                <a:srgbClr val="AFD923"/>
              </a:buClr>
              <a:buFont typeface="Symbol"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2pPr>
            <a:lvl3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3pPr>
            <a:lvl4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4pPr>
            <a:lvl5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5pPr>
            <a:lvl6pPr marL="6365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6pPr>
            <a:lvl7pPr marL="10937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7pPr>
            <a:lvl8pPr marL="15509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8pPr>
            <a:lvl9pPr marL="20081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eaLnBrk="1" fontAlgn="auto" hangingPunct="1">
              <a:lnSpc>
                <a:spcPct val="100000"/>
              </a:lnSpc>
              <a:spcBef>
                <a:spcPts val="0"/>
              </a:spcBef>
              <a:spcAft>
                <a:spcPts val="0"/>
              </a:spcAft>
              <a:buClrTx/>
              <a:buFontTx/>
              <a:buNone/>
              <a:defRPr/>
            </a:pPr>
            <a:endParaRPr lang="de-DE" altLang="de-DE" sz="1350" b="1">
              <a:solidFill>
                <a:srgbClr val="000000"/>
              </a:solidFill>
            </a:endParaRPr>
          </a:p>
        </p:txBody>
      </p:sp>
      <p:sp>
        <p:nvSpPr>
          <p:cNvPr id="6" name="Rechteck 5">
            <a:extLst>
              <a:ext uri="{FF2B5EF4-FFF2-40B4-BE49-F238E27FC236}">
                <a16:creationId xmlns:a16="http://schemas.microsoft.com/office/drawing/2014/main" id="{95CD563F-1157-C24B-A3CC-83757A791669}"/>
              </a:ext>
            </a:extLst>
          </p:cNvPr>
          <p:cNvSpPr>
            <a:spLocks noChangeArrowheads="1"/>
          </p:cNvSpPr>
          <p:nvPr userDrawn="1"/>
        </p:nvSpPr>
        <p:spPr bwMode="auto">
          <a:xfrm>
            <a:off x="8634413" y="4849813"/>
            <a:ext cx="455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auto" hangingPunct="1">
              <a:spcBef>
                <a:spcPts val="0"/>
              </a:spcBef>
              <a:spcAft>
                <a:spcPts val="0"/>
              </a:spcAft>
              <a:defRPr/>
            </a:pPr>
            <a:fld id="{0FC9470C-3017-9041-ACD2-019C5772FBF0}" type="slidenum">
              <a:rPr lang="de-DE" altLang="de-DE" sz="1000" i="1" smtClean="0">
                <a:latin typeface="Calibri" panose="020F0502020204030204" pitchFamily="34" charset="0"/>
                <a:cs typeface="Calibri" panose="020F0502020204030204" pitchFamily="34" charset="0"/>
              </a:rPr>
              <a:pPr algn="r" eaLnBrk="1" fontAlgn="auto" hangingPunct="1">
                <a:spcBef>
                  <a:spcPts val="0"/>
                </a:spcBef>
                <a:spcAft>
                  <a:spcPts val="0"/>
                </a:spcAft>
                <a:defRPr/>
              </a:pPr>
              <a:t>‹Nr.›</a:t>
            </a:fld>
            <a:endParaRPr lang="de-DE" altLang="de-DE" sz="1000" dirty="0">
              <a:latin typeface="Calibri" panose="020F0502020204030204" pitchFamily="34" charset="0"/>
              <a:cs typeface="Calibri" panose="020F0502020204030204" pitchFamily="34" charset="0"/>
            </a:endParaRPr>
          </a:p>
        </p:txBody>
      </p:sp>
      <p:cxnSp>
        <p:nvCxnSpPr>
          <p:cNvPr id="7" name="Gerade Verbindung 6">
            <a:extLst>
              <a:ext uri="{FF2B5EF4-FFF2-40B4-BE49-F238E27FC236}">
                <a16:creationId xmlns:a16="http://schemas.microsoft.com/office/drawing/2014/main" id="{30AB0539-B935-4043-8E14-898200120C9C}"/>
              </a:ext>
            </a:extLst>
          </p:cNvPr>
          <p:cNvCxnSpPr>
            <a:cxnSpLocks/>
          </p:cNvCxnSpPr>
          <p:nvPr userDrawn="1"/>
        </p:nvCxnSpPr>
        <p:spPr>
          <a:xfrm>
            <a:off x="8772525" y="4840288"/>
            <a:ext cx="479425" cy="0"/>
          </a:xfrm>
          <a:prstGeom prst="line">
            <a:avLst/>
          </a:prstGeom>
          <a:ln w="9525">
            <a:solidFill>
              <a:schemeClr val="tx1"/>
            </a:solidFill>
          </a:ln>
        </p:spPr>
        <p:style>
          <a:lnRef idx="1">
            <a:schemeClr val="accent6"/>
          </a:lnRef>
          <a:fillRef idx="0">
            <a:schemeClr val="accent6"/>
          </a:fillRef>
          <a:effectRef idx="0">
            <a:schemeClr val="accent6"/>
          </a:effectRef>
          <a:fontRef idx="minor">
            <a:schemeClr val="tx1"/>
          </a:fontRef>
        </p:style>
      </p:cxnSp>
      <p:sp>
        <p:nvSpPr>
          <p:cNvPr id="28" name="Textplatzhalter 5">
            <a:extLst>
              <a:ext uri="{FF2B5EF4-FFF2-40B4-BE49-F238E27FC236}">
                <a16:creationId xmlns:a16="http://schemas.microsoft.com/office/drawing/2014/main" id="{1FA975FD-4A06-9641-BC70-8F25FA56602D}"/>
              </a:ext>
            </a:extLst>
          </p:cNvPr>
          <p:cNvSpPr>
            <a:spLocks noGrp="1"/>
          </p:cNvSpPr>
          <p:nvPr>
            <p:ph type="body" sz="quarter" idx="11"/>
          </p:nvPr>
        </p:nvSpPr>
        <p:spPr>
          <a:xfrm>
            <a:off x="3600450" y="881063"/>
            <a:ext cx="5040000" cy="250825"/>
          </a:xfrm>
        </p:spPr>
        <p:txBody>
          <a:bodyPr lIns="0">
            <a:noAutofit/>
          </a:bodyPr>
          <a:lstStyle>
            <a:lvl1pPr marL="0" indent="0">
              <a:buNone/>
              <a:defRPr sz="2000" b="1" i="1">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8" name="Textplatzhalter 5">
            <a:extLst>
              <a:ext uri="{FF2B5EF4-FFF2-40B4-BE49-F238E27FC236}">
                <a16:creationId xmlns:a16="http://schemas.microsoft.com/office/drawing/2014/main" id="{CBDEEC5E-31A0-6F4F-A1EA-4924FCDEF5D3}"/>
              </a:ext>
            </a:extLst>
          </p:cNvPr>
          <p:cNvSpPr>
            <a:spLocks noGrp="1"/>
          </p:cNvSpPr>
          <p:nvPr>
            <p:ph type="body" sz="quarter" idx="12"/>
          </p:nvPr>
        </p:nvSpPr>
        <p:spPr>
          <a:xfrm>
            <a:off x="304272" y="933009"/>
            <a:ext cx="2520000" cy="3240000"/>
          </a:xfrm>
        </p:spPr>
        <p:txBody>
          <a:bodyPr lIns="0" tIns="0" rIns="0" bIns="0">
            <a:noAutofit/>
          </a:bodyPr>
          <a:lstStyle>
            <a:lvl1pPr marL="0" indent="0">
              <a:buNone/>
              <a:defRPr sz="20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3" name="Textplatzhalter 2">
            <a:extLst>
              <a:ext uri="{FF2B5EF4-FFF2-40B4-BE49-F238E27FC236}">
                <a16:creationId xmlns:a16="http://schemas.microsoft.com/office/drawing/2014/main" id="{C23F982C-190D-7D4B-ADA3-A6DA94F0F548}"/>
              </a:ext>
            </a:extLst>
          </p:cNvPr>
          <p:cNvSpPr>
            <a:spLocks noGrp="1"/>
          </p:cNvSpPr>
          <p:nvPr>
            <p:ph type="body" sz="quarter" idx="14"/>
          </p:nvPr>
        </p:nvSpPr>
        <p:spPr>
          <a:xfrm>
            <a:off x="3600450" y="1414463"/>
            <a:ext cx="5040000" cy="2741612"/>
          </a:xfrm>
        </p:spPr>
        <p:txBody>
          <a:bodyPr lIns="0" tIns="0" rIns="0" bIns="0">
            <a:noAutofit/>
          </a:bodyPr>
          <a:lstStyle>
            <a:lvl1pPr marL="162000" indent="-162000">
              <a:lnSpc>
                <a:spcPct val="100000"/>
              </a:lnSpc>
              <a:spcBef>
                <a:spcPts val="600"/>
              </a:spcBef>
              <a:buClr>
                <a:srgbClr val="0084AC"/>
              </a:buClr>
              <a:buFont typeface="Arial" panose="020B0604020202020204" pitchFamily="34" charset="0"/>
              <a:buChar char="•"/>
              <a:defRPr sz="1600" b="0" i="1">
                <a:latin typeface="Calibri" panose="020F0502020204030204" pitchFamily="34" charset="0"/>
                <a:cs typeface="Calibri" panose="020F0502020204030204" pitchFamily="34" charset="0"/>
              </a:defRPr>
            </a:lvl1pPr>
            <a:lvl2pPr indent="-162000">
              <a:spcBef>
                <a:spcPts val="600"/>
              </a:spcBef>
              <a:buClr>
                <a:srgbClr val="0084AC"/>
              </a:buClr>
              <a:defRPr sz="1200" b="0" i="1">
                <a:latin typeface="Calibri" panose="020F0502020204030204" pitchFamily="34" charset="0"/>
                <a:cs typeface="Calibri" panose="020F0502020204030204" pitchFamily="34" charset="0"/>
              </a:defRPr>
            </a:lvl2pPr>
          </a:lstStyle>
          <a:p>
            <a:pPr lvl="0"/>
            <a:r>
              <a:rPr lang="de-DE"/>
              <a:t>Formatvorlagen des Textmasters bearbeiten</a:t>
            </a:r>
          </a:p>
          <a:p>
            <a:pPr lvl="1"/>
            <a:r>
              <a:rPr lang="de-DE"/>
              <a:t>Zweite Ebene</a:t>
            </a:r>
          </a:p>
        </p:txBody>
      </p:sp>
    </p:spTree>
    <p:extLst>
      <p:ext uri="{BB962C8B-B14F-4D97-AF65-F5344CB8AC3E}">
        <p14:creationId xmlns:p14="http://schemas.microsoft.com/office/powerpoint/2010/main" val="3119106351"/>
      </p:ext>
    </p:extLst>
  </p:cSld>
  <p:clrMapOvr>
    <a:masterClrMapping/>
  </p:clrMapOvr>
  <p:extLst>
    <p:ext uri="{DCECCB84-F9BA-43D5-87BE-67443E8EF086}">
      <p15:sldGuideLst xmlns:p15="http://schemas.microsoft.com/office/powerpoint/2012/main">
        <p15:guide id="1" pos="1905" userDrawn="1">
          <p15:clr>
            <a:srgbClr val="FBAE40"/>
          </p15:clr>
        </p15:guide>
        <p15:guide id="2" pos="2268" userDrawn="1">
          <p15:clr>
            <a:srgbClr val="FBAE40"/>
          </p15:clr>
        </p15:guide>
        <p15:guide id="3" pos="4218" userDrawn="1">
          <p15:clr>
            <a:srgbClr val="FBAE40"/>
          </p15:clr>
        </p15:guide>
        <p15:guide id="4" pos="3878" userDrawn="1">
          <p15:clr>
            <a:srgbClr val="FBAE40"/>
          </p15:clr>
        </p15:guide>
        <p15:guide id="5" orient="horz" pos="713" userDrawn="1">
          <p15:clr>
            <a:srgbClr val="FBAE40"/>
          </p15:clr>
        </p15:guide>
        <p15:guide id="6" orient="horz" pos="25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tadt_Bild_Text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034EE2E-A21F-F94A-88A7-8485F9C401F4}"/>
              </a:ext>
            </a:extLst>
          </p:cNvPr>
          <p:cNvSpPr>
            <a:spLocks noChangeArrowheads="1"/>
          </p:cNvSpPr>
          <p:nvPr userDrawn="1"/>
        </p:nvSpPr>
        <p:spPr bwMode="auto">
          <a:xfrm>
            <a:off x="8634413" y="4849813"/>
            <a:ext cx="455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auto" hangingPunct="1">
              <a:spcBef>
                <a:spcPts val="0"/>
              </a:spcBef>
              <a:spcAft>
                <a:spcPts val="0"/>
              </a:spcAft>
              <a:defRPr/>
            </a:pPr>
            <a:fld id="{7A665DEB-30D4-EA4D-86F8-387D75546532}" type="slidenum">
              <a:rPr lang="de-DE" altLang="de-DE" sz="1000" i="1" smtClean="0">
                <a:latin typeface="Calibri" panose="020F0502020204030204" pitchFamily="34" charset="0"/>
                <a:cs typeface="Calibri" panose="020F0502020204030204" pitchFamily="34" charset="0"/>
              </a:rPr>
              <a:pPr algn="r" eaLnBrk="1" fontAlgn="auto" hangingPunct="1">
                <a:spcBef>
                  <a:spcPts val="0"/>
                </a:spcBef>
                <a:spcAft>
                  <a:spcPts val="0"/>
                </a:spcAft>
                <a:defRPr/>
              </a:pPr>
              <a:t>‹Nr.›</a:t>
            </a:fld>
            <a:endParaRPr lang="de-DE" altLang="de-DE" sz="1000" dirty="0">
              <a:latin typeface="Calibri" panose="020F0502020204030204" pitchFamily="34" charset="0"/>
              <a:cs typeface="Calibri" panose="020F0502020204030204" pitchFamily="34" charset="0"/>
            </a:endParaRPr>
          </a:p>
        </p:txBody>
      </p:sp>
      <p:cxnSp>
        <p:nvCxnSpPr>
          <p:cNvPr id="9" name="Gerade Verbindung 8">
            <a:extLst>
              <a:ext uri="{FF2B5EF4-FFF2-40B4-BE49-F238E27FC236}">
                <a16:creationId xmlns:a16="http://schemas.microsoft.com/office/drawing/2014/main" id="{C6F71282-7237-3B49-B679-580F0B8C0D39}"/>
              </a:ext>
            </a:extLst>
          </p:cNvPr>
          <p:cNvCxnSpPr>
            <a:cxnSpLocks/>
          </p:cNvCxnSpPr>
          <p:nvPr userDrawn="1"/>
        </p:nvCxnSpPr>
        <p:spPr>
          <a:xfrm>
            <a:off x="8772525" y="4840288"/>
            <a:ext cx="479425" cy="0"/>
          </a:xfrm>
          <a:prstGeom prst="line">
            <a:avLst/>
          </a:prstGeom>
          <a:ln w="9525">
            <a:solidFill>
              <a:schemeClr val="tx1"/>
            </a:solidFill>
          </a:ln>
        </p:spPr>
        <p:style>
          <a:lnRef idx="1">
            <a:schemeClr val="accent6"/>
          </a:lnRef>
          <a:fillRef idx="0">
            <a:schemeClr val="accent6"/>
          </a:fillRef>
          <a:effectRef idx="0">
            <a:schemeClr val="accent6"/>
          </a:effectRef>
          <a:fontRef idx="minor">
            <a:schemeClr val="tx1"/>
          </a:fontRef>
        </p:style>
      </p:cxnSp>
      <p:sp>
        <p:nvSpPr>
          <p:cNvPr id="4" name="Bildplatzhalter 3">
            <a:extLst>
              <a:ext uri="{FF2B5EF4-FFF2-40B4-BE49-F238E27FC236}">
                <a16:creationId xmlns:a16="http://schemas.microsoft.com/office/drawing/2014/main" id="{2C4F5D01-164E-664B-8051-A57301836814}"/>
              </a:ext>
            </a:extLst>
          </p:cNvPr>
          <p:cNvSpPr>
            <a:spLocks noGrp="1"/>
          </p:cNvSpPr>
          <p:nvPr>
            <p:ph type="pic" sz="quarter" idx="10"/>
          </p:nvPr>
        </p:nvSpPr>
        <p:spPr>
          <a:xfrm>
            <a:off x="0" y="0"/>
            <a:ext cx="3024188" cy="5143500"/>
          </a:xfrm>
        </p:spPr>
        <p:txBody>
          <a:bodyPr rtlCol="0">
            <a:normAutofit/>
          </a:bodyPr>
          <a:lstStyle/>
          <a:p>
            <a:pPr lvl="0"/>
            <a:r>
              <a:rPr lang="de-DE" noProof="0"/>
              <a:t>Bild durch Klicken auf Symbol hinzufügen</a:t>
            </a:r>
          </a:p>
        </p:txBody>
      </p:sp>
      <p:sp>
        <p:nvSpPr>
          <p:cNvPr id="6" name="Textplatzhalter 5">
            <a:extLst>
              <a:ext uri="{FF2B5EF4-FFF2-40B4-BE49-F238E27FC236}">
                <a16:creationId xmlns:a16="http://schemas.microsoft.com/office/drawing/2014/main" id="{94324A76-B6F3-A74A-B96D-B1DB60EFE3C6}"/>
              </a:ext>
            </a:extLst>
          </p:cNvPr>
          <p:cNvSpPr>
            <a:spLocks noGrp="1"/>
          </p:cNvSpPr>
          <p:nvPr>
            <p:ph type="body" sz="quarter" idx="11"/>
          </p:nvPr>
        </p:nvSpPr>
        <p:spPr>
          <a:xfrm>
            <a:off x="3600450" y="881063"/>
            <a:ext cx="5040000" cy="250825"/>
          </a:xfrm>
        </p:spPr>
        <p:txBody>
          <a:bodyPr lIns="0">
            <a:noAutofit/>
          </a:bodyPr>
          <a:lstStyle>
            <a:lvl1pPr marL="0" indent="0">
              <a:buNone/>
              <a:defRPr sz="2000" b="1" i="1">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15" name="Textplatzhalter 3">
            <a:extLst>
              <a:ext uri="{FF2B5EF4-FFF2-40B4-BE49-F238E27FC236}">
                <a16:creationId xmlns:a16="http://schemas.microsoft.com/office/drawing/2014/main" id="{D966A42D-EC74-F548-ABDC-6EE67733349F}"/>
              </a:ext>
            </a:extLst>
          </p:cNvPr>
          <p:cNvSpPr>
            <a:spLocks noGrp="1"/>
          </p:cNvSpPr>
          <p:nvPr>
            <p:ph type="body" sz="quarter" idx="13"/>
          </p:nvPr>
        </p:nvSpPr>
        <p:spPr>
          <a:xfrm>
            <a:off x="3600449" y="1361309"/>
            <a:ext cx="5040000" cy="2794766"/>
          </a:xfrm>
        </p:spPr>
        <p:txBody>
          <a:bodyPr lIns="0" tIns="0" rIns="0" bIns="0">
            <a:noAutofit/>
          </a:bodyPr>
          <a:lstStyle>
            <a:lvl1pPr marL="285750" indent="-285750">
              <a:lnSpc>
                <a:spcPct val="100000"/>
              </a:lnSpc>
              <a:spcBef>
                <a:spcPts val="600"/>
              </a:spcBef>
              <a:buClr>
                <a:srgbClr val="0084AC"/>
              </a:buClr>
              <a:buFont typeface="Arial" panose="020B0604020202020204" pitchFamily="34" charset="0"/>
              <a:buChar char="•"/>
              <a:defRPr lang="de-DE" sz="1600" i="1" kern="1200" dirty="0" smtClean="0">
                <a:solidFill>
                  <a:schemeClr val="tx1"/>
                </a:solidFill>
                <a:latin typeface="+mn-lt"/>
                <a:ea typeface="+mn-ea"/>
                <a:cs typeface="Arial Unicode MS" panose="020B0604020202020204" pitchFamily="34" charset="-128"/>
              </a:defRPr>
            </a:lvl1pPr>
            <a:lvl2pPr marL="514350" indent="-171450">
              <a:lnSpc>
                <a:spcPct val="100000"/>
              </a:lnSpc>
              <a:spcBef>
                <a:spcPts val="600"/>
              </a:spcBef>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stStyle>
          <a:p>
            <a:pPr lvl="0"/>
            <a:r>
              <a:rPr lang="de-DE"/>
              <a:t>Formatvorlagen des Textmasters bearbeiten</a:t>
            </a:r>
          </a:p>
          <a:p>
            <a:pPr lvl="1"/>
            <a:r>
              <a:rPr lang="de-DE"/>
              <a:t>Zweite Ebene</a:t>
            </a:r>
          </a:p>
          <a:p>
            <a:pPr lvl="2"/>
            <a:r>
              <a:rPr lang="de-DE"/>
              <a:t>Dritte Ebene</a:t>
            </a:r>
          </a:p>
        </p:txBody>
      </p:sp>
      <p:sp>
        <p:nvSpPr>
          <p:cNvPr id="8" name="Textplatzhalter 2">
            <a:extLst>
              <a:ext uri="{FF2B5EF4-FFF2-40B4-BE49-F238E27FC236}">
                <a16:creationId xmlns:a16="http://schemas.microsoft.com/office/drawing/2014/main" id="{9FDD3D25-8182-A543-955C-09B44772789B}"/>
              </a:ext>
            </a:extLst>
          </p:cNvPr>
          <p:cNvSpPr>
            <a:spLocks noGrp="1"/>
          </p:cNvSpPr>
          <p:nvPr>
            <p:ph type="body" sz="quarter" idx="14"/>
          </p:nvPr>
        </p:nvSpPr>
        <p:spPr>
          <a:xfrm rot="16200000">
            <a:off x="-627777" y="4316877"/>
            <a:ext cx="1454400" cy="198846"/>
          </a:xfrm>
        </p:spPr>
        <p:txBody>
          <a:bodyPr/>
          <a:lstStyle>
            <a:lvl1pPr marL="0" indent="0">
              <a:buNone/>
              <a:defRPr sz="6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1763464053"/>
      </p:ext>
    </p:extLst>
  </p:cSld>
  <p:clrMapOvr>
    <a:masterClrMapping/>
  </p:clrMapOvr>
  <p:extLst>
    <p:ext uri="{DCECCB84-F9BA-43D5-87BE-67443E8EF086}">
      <p15:sldGuideLst xmlns:p15="http://schemas.microsoft.com/office/powerpoint/2012/main">
        <p15:guide id="1" pos="1905" userDrawn="1">
          <p15:clr>
            <a:srgbClr val="FBAE40"/>
          </p15:clr>
        </p15:guide>
        <p15:guide id="2" pos="2268" userDrawn="1">
          <p15:clr>
            <a:srgbClr val="FBAE40"/>
          </p15:clr>
        </p15:guide>
        <p15:guide id="3" pos="4218" userDrawn="1">
          <p15:clr>
            <a:srgbClr val="FBAE40"/>
          </p15:clr>
        </p15:guide>
        <p15:guide id="4" pos="3878" userDrawn="1">
          <p15:clr>
            <a:srgbClr val="FBAE40"/>
          </p15:clr>
        </p15:guide>
        <p15:guide id="5" orient="horz" pos="713" userDrawn="1">
          <p15:clr>
            <a:srgbClr val="FBAE40"/>
          </p15:clr>
        </p15:guide>
        <p15:guide id="6" orient="horz" pos="252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tadt_Bild_Text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034EE2E-A21F-F94A-88A7-8485F9C401F4}"/>
              </a:ext>
            </a:extLst>
          </p:cNvPr>
          <p:cNvSpPr>
            <a:spLocks noChangeArrowheads="1"/>
          </p:cNvSpPr>
          <p:nvPr userDrawn="1"/>
        </p:nvSpPr>
        <p:spPr bwMode="auto">
          <a:xfrm>
            <a:off x="8634413" y="4849813"/>
            <a:ext cx="455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auto" hangingPunct="1">
              <a:spcBef>
                <a:spcPts val="0"/>
              </a:spcBef>
              <a:spcAft>
                <a:spcPts val="0"/>
              </a:spcAft>
              <a:defRPr/>
            </a:pPr>
            <a:fld id="{7A665DEB-30D4-EA4D-86F8-387D75546532}" type="slidenum">
              <a:rPr lang="de-DE" altLang="de-DE" sz="1000" i="1" smtClean="0">
                <a:latin typeface="Calibri" panose="020F0502020204030204" pitchFamily="34" charset="0"/>
                <a:cs typeface="Calibri" panose="020F0502020204030204" pitchFamily="34" charset="0"/>
              </a:rPr>
              <a:pPr algn="r" eaLnBrk="1" fontAlgn="auto" hangingPunct="1">
                <a:spcBef>
                  <a:spcPts val="0"/>
                </a:spcBef>
                <a:spcAft>
                  <a:spcPts val="0"/>
                </a:spcAft>
                <a:defRPr/>
              </a:pPr>
              <a:t>‹Nr.›</a:t>
            </a:fld>
            <a:endParaRPr lang="de-DE" altLang="de-DE" sz="1000" dirty="0">
              <a:latin typeface="Calibri" panose="020F0502020204030204" pitchFamily="34" charset="0"/>
              <a:cs typeface="Calibri" panose="020F0502020204030204" pitchFamily="34" charset="0"/>
            </a:endParaRPr>
          </a:p>
        </p:txBody>
      </p:sp>
      <p:cxnSp>
        <p:nvCxnSpPr>
          <p:cNvPr id="9" name="Gerade Verbindung 8">
            <a:extLst>
              <a:ext uri="{FF2B5EF4-FFF2-40B4-BE49-F238E27FC236}">
                <a16:creationId xmlns:a16="http://schemas.microsoft.com/office/drawing/2014/main" id="{C6F71282-7237-3B49-B679-580F0B8C0D39}"/>
              </a:ext>
            </a:extLst>
          </p:cNvPr>
          <p:cNvCxnSpPr>
            <a:cxnSpLocks/>
          </p:cNvCxnSpPr>
          <p:nvPr userDrawn="1"/>
        </p:nvCxnSpPr>
        <p:spPr>
          <a:xfrm>
            <a:off x="8772525" y="4840288"/>
            <a:ext cx="479425" cy="0"/>
          </a:xfrm>
          <a:prstGeom prst="line">
            <a:avLst/>
          </a:prstGeom>
          <a:ln w="9525">
            <a:solidFill>
              <a:schemeClr val="tx1"/>
            </a:solidFill>
          </a:ln>
        </p:spPr>
        <p:style>
          <a:lnRef idx="1">
            <a:schemeClr val="accent6"/>
          </a:lnRef>
          <a:fillRef idx="0">
            <a:schemeClr val="accent6"/>
          </a:fillRef>
          <a:effectRef idx="0">
            <a:schemeClr val="accent6"/>
          </a:effectRef>
          <a:fontRef idx="minor">
            <a:schemeClr val="tx1"/>
          </a:fontRef>
        </p:style>
      </p:cxnSp>
      <p:sp>
        <p:nvSpPr>
          <p:cNvPr id="4" name="Bildplatzhalter 3">
            <a:extLst>
              <a:ext uri="{FF2B5EF4-FFF2-40B4-BE49-F238E27FC236}">
                <a16:creationId xmlns:a16="http://schemas.microsoft.com/office/drawing/2014/main" id="{2C4F5D01-164E-664B-8051-A57301836814}"/>
              </a:ext>
            </a:extLst>
          </p:cNvPr>
          <p:cNvSpPr>
            <a:spLocks noGrp="1"/>
          </p:cNvSpPr>
          <p:nvPr>
            <p:ph type="pic" sz="quarter" idx="10"/>
          </p:nvPr>
        </p:nvSpPr>
        <p:spPr>
          <a:xfrm>
            <a:off x="0" y="0"/>
            <a:ext cx="3024188" cy="5143500"/>
          </a:xfrm>
        </p:spPr>
        <p:txBody>
          <a:bodyPr rtlCol="0">
            <a:normAutofit/>
          </a:bodyPr>
          <a:lstStyle/>
          <a:p>
            <a:pPr lvl="0"/>
            <a:r>
              <a:rPr lang="de-DE" noProof="0"/>
              <a:t>Bild durch Klicken auf Symbol hinzufügen</a:t>
            </a:r>
          </a:p>
        </p:txBody>
      </p:sp>
      <p:sp>
        <p:nvSpPr>
          <p:cNvPr id="6" name="Textplatzhalter 5">
            <a:extLst>
              <a:ext uri="{FF2B5EF4-FFF2-40B4-BE49-F238E27FC236}">
                <a16:creationId xmlns:a16="http://schemas.microsoft.com/office/drawing/2014/main" id="{94324A76-B6F3-A74A-B96D-B1DB60EFE3C6}"/>
              </a:ext>
            </a:extLst>
          </p:cNvPr>
          <p:cNvSpPr>
            <a:spLocks noGrp="1"/>
          </p:cNvSpPr>
          <p:nvPr>
            <p:ph type="body" sz="quarter" idx="11"/>
          </p:nvPr>
        </p:nvSpPr>
        <p:spPr>
          <a:xfrm>
            <a:off x="3600450" y="881063"/>
            <a:ext cx="5040000" cy="250825"/>
          </a:xfrm>
        </p:spPr>
        <p:txBody>
          <a:bodyPr lIns="0">
            <a:noAutofit/>
          </a:bodyPr>
          <a:lstStyle>
            <a:lvl1pPr marL="0" indent="0">
              <a:buNone/>
              <a:defRPr sz="2000" b="1" i="1">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8" name="Textplatzhalter 2">
            <a:extLst>
              <a:ext uri="{FF2B5EF4-FFF2-40B4-BE49-F238E27FC236}">
                <a16:creationId xmlns:a16="http://schemas.microsoft.com/office/drawing/2014/main" id="{9FDD3D25-8182-A543-955C-09B44772789B}"/>
              </a:ext>
            </a:extLst>
          </p:cNvPr>
          <p:cNvSpPr>
            <a:spLocks noGrp="1"/>
          </p:cNvSpPr>
          <p:nvPr>
            <p:ph type="body" sz="quarter" idx="14"/>
          </p:nvPr>
        </p:nvSpPr>
        <p:spPr>
          <a:xfrm rot="16200000">
            <a:off x="-627777" y="4316877"/>
            <a:ext cx="1454400" cy="198846"/>
          </a:xfrm>
        </p:spPr>
        <p:txBody>
          <a:bodyPr/>
          <a:lstStyle>
            <a:lvl1pPr marL="0" indent="0">
              <a:buNone/>
              <a:defRPr sz="6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10" name="Textplatzhalter 5">
            <a:extLst>
              <a:ext uri="{FF2B5EF4-FFF2-40B4-BE49-F238E27FC236}">
                <a16:creationId xmlns:a16="http://schemas.microsoft.com/office/drawing/2014/main" id="{A4B509B6-92C8-2942-B784-EA02344F8A19}"/>
              </a:ext>
            </a:extLst>
          </p:cNvPr>
          <p:cNvSpPr>
            <a:spLocks noGrp="1"/>
          </p:cNvSpPr>
          <p:nvPr>
            <p:ph type="body" sz="quarter" idx="15"/>
          </p:nvPr>
        </p:nvSpPr>
        <p:spPr>
          <a:xfrm>
            <a:off x="3600450" y="881063"/>
            <a:ext cx="5040000" cy="250825"/>
          </a:xfrm>
        </p:spPr>
        <p:txBody>
          <a:bodyPr lIns="0">
            <a:noAutofit/>
          </a:bodyPr>
          <a:lstStyle>
            <a:lvl1pPr marL="0" indent="0">
              <a:buNone/>
              <a:defRPr sz="2000" b="1" i="1">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11" name="Textplatzhalter 2">
            <a:extLst>
              <a:ext uri="{FF2B5EF4-FFF2-40B4-BE49-F238E27FC236}">
                <a16:creationId xmlns:a16="http://schemas.microsoft.com/office/drawing/2014/main" id="{338F5D8E-4A5B-4045-BC2D-3468A49013A7}"/>
              </a:ext>
            </a:extLst>
          </p:cNvPr>
          <p:cNvSpPr>
            <a:spLocks noGrp="1"/>
          </p:cNvSpPr>
          <p:nvPr>
            <p:ph type="body" sz="quarter" idx="16"/>
          </p:nvPr>
        </p:nvSpPr>
        <p:spPr>
          <a:xfrm>
            <a:off x="3600450" y="1414463"/>
            <a:ext cx="5040000" cy="2741612"/>
          </a:xfrm>
        </p:spPr>
        <p:txBody>
          <a:bodyPr lIns="0" tIns="0" rIns="0" bIns="0">
            <a:noAutofit/>
          </a:bodyPr>
          <a:lstStyle>
            <a:lvl1pPr marL="162000" indent="-162000">
              <a:lnSpc>
                <a:spcPct val="100000"/>
              </a:lnSpc>
              <a:spcBef>
                <a:spcPts val="600"/>
              </a:spcBef>
              <a:buClr>
                <a:srgbClr val="0084AC"/>
              </a:buClr>
              <a:buFont typeface="Arial" panose="020B0604020202020204" pitchFamily="34" charset="0"/>
              <a:buChar char="•"/>
              <a:defRPr sz="1600" b="0" i="1">
                <a:latin typeface="Calibri" panose="020F0502020204030204" pitchFamily="34" charset="0"/>
                <a:cs typeface="Calibri" panose="020F0502020204030204" pitchFamily="34" charset="0"/>
              </a:defRPr>
            </a:lvl1pPr>
            <a:lvl2pPr indent="-162000">
              <a:spcBef>
                <a:spcPts val="600"/>
              </a:spcBef>
              <a:buClr>
                <a:srgbClr val="0084AC"/>
              </a:buClr>
              <a:defRPr sz="1200" b="0" i="1">
                <a:latin typeface="Calibri" panose="020F0502020204030204" pitchFamily="34" charset="0"/>
                <a:cs typeface="Calibri" panose="020F0502020204030204" pitchFamily="34" charset="0"/>
              </a:defRPr>
            </a:lvl2pPr>
          </a:lstStyle>
          <a:p>
            <a:pPr lvl="0"/>
            <a:r>
              <a:rPr lang="de-DE"/>
              <a:t>Formatvorlagen des Textmasters bearbeiten</a:t>
            </a:r>
          </a:p>
          <a:p>
            <a:pPr lvl="1"/>
            <a:r>
              <a:rPr lang="de-DE"/>
              <a:t>Zweite Ebene</a:t>
            </a:r>
          </a:p>
        </p:txBody>
      </p:sp>
    </p:spTree>
    <p:extLst>
      <p:ext uri="{BB962C8B-B14F-4D97-AF65-F5344CB8AC3E}">
        <p14:creationId xmlns:p14="http://schemas.microsoft.com/office/powerpoint/2010/main" val="1950844374"/>
      </p:ext>
    </p:extLst>
  </p:cSld>
  <p:clrMapOvr>
    <a:masterClrMapping/>
  </p:clrMapOvr>
  <p:extLst>
    <p:ext uri="{DCECCB84-F9BA-43D5-87BE-67443E8EF086}">
      <p15:sldGuideLst xmlns:p15="http://schemas.microsoft.com/office/powerpoint/2012/main">
        <p15:guide id="1" pos="1905">
          <p15:clr>
            <a:srgbClr val="FBAE40"/>
          </p15:clr>
        </p15:guide>
        <p15:guide id="2" pos="2268">
          <p15:clr>
            <a:srgbClr val="FBAE40"/>
          </p15:clr>
        </p15:guide>
        <p15:guide id="3" pos="4218">
          <p15:clr>
            <a:srgbClr val="FBAE40"/>
          </p15:clr>
        </p15:guide>
        <p15:guide id="4" pos="3878">
          <p15:clr>
            <a:srgbClr val="FBAE40"/>
          </p15:clr>
        </p15:guide>
        <p15:guide id="5" orient="horz" pos="713">
          <p15:clr>
            <a:srgbClr val="FBAE40"/>
          </p15:clr>
        </p15:guide>
        <p15:guide id="6" orient="horz" pos="25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tadt_großes_BiId_Erklärun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A1AADC9-8CFB-2C4F-AC57-10CAA1F2C67A}"/>
              </a:ext>
            </a:extLst>
          </p:cNvPr>
          <p:cNvSpPr txBox="1">
            <a:spLocks noChangeArrowheads="1"/>
          </p:cNvSpPr>
          <p:nvPr userDrawn="1"/>
        </p:nvSpPr>
        <p:spPr bwMode="auto">
          <a:xfrm>
            <a:off x="0" y="0"/>
            <a:ext cx="893763" cy="5149850"/>
          </a:xfrm>
          <a:prstGeom prst="rect">
            <a:avLst/>
          </a:prstGeom>
          <a:solidFill>
            <a:srgbClr val="0084AC"/>
          </a:solidFill>
          <a:ln>
            <a:noFill/>
          </a:ln>
        </p:spPr>
        <p:txBody>
          <a:bodyPr lIns="288000" tIns="288000" rIns="288000" bIns="288000" anchor="b"/>
          <a:lstStyle>
            <a:lvl1pPr>
              <a:lnSpc>
                <a:spcPts val="2500"/>
              </a:lnSpc>
              <a:buClr>
                <a:srgbClr val="AFD923"/>
              </a:buClr>
              <a:buFont typeface="Wingdings" pitchFamily="2" charset="2"/>
              <a:buChar char="§"/>
              <a:defRPr>
                <a:solidFill>
                  <a:srgbClr val="6F6F63"/>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58775" indent="-179388">
              <a:lnSpc>
                <a:spcPts val="2500"/>
              </a:lnSpc>
              <a:buClr>
                <a:srgbClr val="AFD923"/>
              </a:buClr>
              <a:buFont typeface="Symbol"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2pPr>
            <a:lvl3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3pPr>
            <a:lvl4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4pPr>
            <a:lvl5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5pPr>
            <a:lvl6pPr marL="6365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6pPr>
            <a:lvl7pPr marL="10937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7pPr>
            <a:lvl8pPr marL="15509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8pPr>
            <a:lvl9pPr marL="20081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eaLnBrk="1" fontAlgn="auto" hangingPunct="1">
              <a:lnSpc>
                <a:spcPct val="100000"/>
              </a:lnSpc>
              <a:spcBef>
                <a:spcPts val="0"/>
              </a:spcBef>
              <a:spcAft>
                <a:spcPts val="0"/>
              </a:spcAft>
              <a:buClrTx/>
              <a:buFontTx/>
              <a:buNone/>
              <a:defRPr/>
            </a:pPr>
            <a:endParaRPr lang="de-DE" altLang="de-DE" sz="1350" b="1" dirty="0">
              <a:solidFill>
                <a:srgbClr val="000000"/>
              </a:solidFill>
            </a:endParaRPr>
          </a:p>
        </p:txBody>
      </p:sp>
      <p:pic>
        <p:nvPicPr>
          <p:cNvPr id="8" name="Grafik 8">
            <a:extLst>
              <a:ext uri="{FF2B5EF4-FFF2-40B4-BE49-F238E27FC236}">
                <a16:creationId xmlns:a16="http://schemas.microsoft.com/office/drawing/2014/main" id="{981E0860-CF8C-5042-B1F2-44E2B5B4794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24013" y="4603750"/>
            <a:ext cx="1117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a:extLst>
              <a:ext uri="{FF2B5EF4-FFF2-40B4-BE49-F238E27FC236}">
                <a16:creationId xmlns:a16="http://schemas.microsoft.com/office/drawing/2014/main" id="{4F4E8E38-66D9-D246-B3D2-1B3D20EAF94B}"/>
              </a:ext>
            </a:extLst>
          </p:cNvPr>
          <p:cNvSpPr>
            <a:spLocks noChangeArrowheads="1"/>
          </p:cNvSpPr>
          <p:nvPr userDrawn="1"/>
        </p:nvSpPr>
        <p:spPr bwMode="auto">
          <a:xfrm>
            <a:off x="8634413" y="4849813"/>
            <a:ext cx="455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auto" hangingPunct="1">
              <a:spcBef>
                <a:spcPts val="0"/>
              </a:spcBef>
              <a:spcAft>
                <a:spcPts val="0"/>
              </a:spcAft>
              <a:defRPr/>
            </a:pPr>
            <a:fld id="{E4B24F03-B5DB-6741-8BF2-4EA881293B89}" type="slidenum">
              <a:rPr lang="de-DE" altLang="de-DE" sz="1000" i="1" smtClean="0">
                <a:latin typeface="Calibri" panose="020F0502020204030204" pitchFamily="34" charset="0"/>
                <a:cs typeface="Calibri" panose="020F0502020204030204" pitchFamily="34" charset="0"/>
              </a:rPr>
              <a:pPr algn="r" eaLnBrk="1" fontAlgn="auto" hangingPunct="1">
                <a:spcBef>
                  <a:spcPts val="0"/>
                </a:spcBef>
                <a:spcAft>
                  <a:spcPts val="0"/>
                </a:spcAft>
                <a:defRPr/>
              </a:pPr>
              <a:t>‹Nr.›</a:t>
            </a:fld>
            <a:endParaRPr lang="de-DE" altLang="de-DE" sz="1000" dirty="0">
              <a:latin typeface="Calibri" panose="020F0502020204030204" pitchFamily="34" charset="0"/>
              <a:cs typeface="Calibri" panose="020F0502020204030204" pitchFamily="34" charset="0"/>
            </a:endParaRPr>
          </a:p>
        </p:txBody>
      </p:sp>
      <p:cxnSp>
        <p:nvCxnSpPr>
          <p:cNvPr id="10" name="Gerade Verbindung 9">
            <a:extLst>
              <a:ext uri="{FF2B5EF4-FFF2-40B4-BE49-F238E27FC236}">
                <a16:creationId xmlns:a16="http://schemas.microsoft.com/office/drawing/2014/main" id="{6B19E364-3F12-B74C-BEF2-B492B72D6145}"/>
              </a:ext>
            </a:extLst>
          </p:cNvPr>
          <p:cNvCxnSpPr>
            <a:cxnSpLocks/>
          </p:cNvCxnSpPr>
          <p:nvPr userDrawn="1"/>
        </p:nvCxnSpPr>
        <p:spPr>
          <a:xfrm>
            <a:off x="8772525" y="4840288"/>
            <a:ext cx="479425" cy="0"/>
          </a:xfrm>
          <a:prstGeom prst="line">
            <a:avLst/>
          </a:prstGeom>
          <a:ln w="9525">
            <a:solidFill>
              <a:schemeClr val="tx1"/>
            </a:solidFill>
          </a:ln>
        </p:spPr>
        <p:style>
          <a:lnRef idx="1">
            <a:schemeClr val="accent6"/>
          </a:lnRef>
          <a:fillRef idx="0">
            <a:schemeClr val="accent6"/>
          </a:fillRef>
          <a:effectRef idx="0">
            <a:schemeClr val="accent6"/>
          </a:effectRef>
          <a:fontRef idx="minor">
            <a:schemeClr val="tx1"/>
          </a:fontRef>
        </p:style>
      </p:cxnSp>
      <p:sp>
        <p:nvSpPr>
          <p:cNvPr id="3" name="Picture Placeholder 2"/>
          <p:cNvSpPr>
            <a:spLocks noGrp="1" noChangeAspect="1"/>
          </p:cNvSpPr>
          <p:nvPr>
            <p:ph type="pic" idx="1"/>
          </p:nvPr>
        </p:nvSpPr>
        <p:spPr>
          <a:xfrm>
            <a:off x="889000" y="0"/>
            <a:ext cx="8255000" cy="51435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6" name="Textplatzhalter 5">
            <a:extLst>
              <a:ext uri="{FF2B5EF4-FFF2-40B4-BE49-F238E27FC236}">
                <a16:creationId xmlns:a16="http://schemas.microsoft.com/office/drawing/2014/main" id="{DF03455E-5910-A041-93A7-1A6A1C139155}"/>
              </a:ext>
            </a:extLst>
          </p:cNvPr>
          <p:cNvSpPr>
            <a:spLocks noGrp="1"/>
          </p:cNvSpPr>
          <p:nvPr>
            <p:ph type="body" sz="quarter" idx="10"/>
          </p:nvPr>
        </p:nvSpPr>
        <p:spPr>
          <a:xfrm>
            <a:off x="1331913" y="4624388"/>
            <a:ext cx="5364162" cy="379412"/>
          </a:xfrm>
        </p:spPr>
        <p:txBody>
          <a:bodyPr lIns="0" tIns="0" rIns="0" bIns="0"/>
          <a:lstStyle>
            <a:lvl1pPr marL="0" indent="0">
              <a:buNone/>
              <a:defRPr lang="de-DE" sz="1200" i="1" kern="1200" dirty="0" smtClean="0">
                <a:solidFill>
                  <a:schemeClr val="tx1"/>
                </a:solidFill>
                <a:latin typeface="Calibri" panose="020F0502020204030204" pitchFamily="34" charset="0"/>
                <a:ea typeface="ＭＳ Ｐゴシック" panose="020B0600070205080204" pitchFamily="34" charset="-128"/>
                <a:cs typeface="Arial Unicode MS" panose="020B0604020202020204" pitchFamily="34" charset="-128"/>
              </a:defRPr>
            </a:lvl1pPr>
          </a:lstStyle>
          <a:p>
            <a:pPr lvl="0"/>
            <a:r>
              <a:rPr lang="de-DE"/>
              <a:t>Formatvorlagen des Textmasters bearbeiten</a:t>
            </a:r>
          </a:p>
        </p:txBody>
      </p:sp>
      <p:sp>
        <p:nvSpPr>
          <p:cNvPr id="16" name="Textplatzhalter 5">
            <a:extLst>
              <a:ext uri="{FF2B5EF4-FFF2-40B4-BE49-F238E27FC236}">
                <a16:creationId xmlns:a16="http://schemas.microsoft.com/office/drawing/2014/main" id="{E99EEC4C-8CB2-1644-B2B0-55AF4714E693}"/>
              </a:ext>
            </a:extLst>
          </p:cNvPr>
          <p:cNvSpPr>
            <a:spLocks noGrp="1"/>
          </p:cNvSpPr>
          <p:nvPr>
            <p:ph type="body" sz="quarter" idx="11"/>
          </p:nvPr>
        </p:nvSpPr>
        <p:spPr>
          <a:xfrm rot="16200000">
            <a:off x="-1997605" y="2228058"/>
            <a:ext cx="5364162" cy="197378"/>
          </a:xfrm>
        </p:spPr>
        <p:txBody>
          <a:bodyPr lIns="0" tIns="0" rIns="0" bIns="0"/>
          <a:lstStyle>
            <a:lvl1pPr marL="0" indent="0">
              <a:buNone/>
              <a:defRPr lang="de-DE" sz="1200" i="1" kern="1200" dirty="0" smtClean="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stStyle>
          <a:p>
            <a:pPr lvl="0"/>
            <a:r>
              <a:rPr lang="de-DE"/>
              <a:t>Formatvorlagen des Textmasters bearbeiten</a:t>
            </a:r>
          </a:p>
        </p:txBody>
      </p:sp>
      <p:sp>
        <p:nvSpPr>
          <p:cNvPr id="17" name="Textplatzhalter 5">
            <a:extLst>
              <a:ext uri="{FF2B5EF4-FFF2-40B4-BE49-F238E27FC236}">
                <a16:creationId xmlns:a16="http://schemas.microsoft.com/office/drawing/2014/main" id="{F14B02D7-8BF1-7B44-A270-C0D9633A8D29}"/>
              </a:ext>
            </a:extLst>
          </p:cNvPr>
          <p:cNvSpPr>
            <a:spLocks noGrp="1"/>
          </p:cNvSpPr>
          <p:nvPr>
            <p:ph type="body" sz="quarter" idx="12"/>
          </p:nvPr>
        </p:nvSpPr>
        <p:spPr>
          <a:xfrm rot="16200000">
            <a:off x="-2265229" y="2140083"/>
            <a:ext cx="5364162" cy="388671"/>
          </a:xfrm>
        </p:spPr>
        <p:txBody>
          <a:bodyPr lIns="0" tIns="0" rIns="0" bIns="0">
            <a:noAutofit/>
          </a:bodyPr>
          <a:lstStyle>
            <a:lvl1pPr marL="0" indent="0" algn="l" defTabSz="685800" rtl="0" eaLnBrk="1" latinLnBrk="0" hangingPunct="1">
              <a:lnSpc>
                <a:spcPct val="100000"/>
              </a:lnSpc>
              <a:spcBef>
                <a:spcPts val="600"/>
              </a:spcBef>
              <a:buClrTx/>
              <a:buFontTx/>
              <a:buNone/>
              <a:defRPr lang="de-DE" sz="2000"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stStyle>
          <a:p>
            <a:pPr lvl="0"/>
            <a:r>
              <a:rPr lang="de-DE"/>
              <a:t>Formatvorlagen des Textmasters bearbeiten</a:t>
            </a:r>
          </a:p>
        </p:txBody>
      </p:sp>
      <p:sp>
        <p:nvSpPr>
          <p:cNvPr id="11" name="Textplatzhalter 2">
            <a:extLst>
              <a:ext uri="{FF2B5EF4-FFF2-40B4-BE49-F238E27FC236}">
                <a16:creationId xmlns:a16="http://schemas.microsoft.com/office/drawing/2014/main" id="{8C398864-97EB-9A44-84C3-433D41C74BC6}"/>
              </a:ext>
            </a:extLst>
          </p:cNvPr>
          <p:cNvSpPr>
            <a:spLocks noGrp="1"/>
          </p:cNvSpPr>
          <p:nvPr>
            <p:ph type="body" sz="quarter" idx="13"/>
          </p:nvPr>
        </p:nvSpPr>
        <p:spPr>
          <a:xfrm rot="16200000">
            <a:off x="262876" y="4316877"/>
            <a:ext cx="1454400" cy="198846"/>
          </a:xfrm>
        </p:spPr>
        <p:txBody>
          <a:bodyPr/>
          <a:lstStyle>
            <a:lvl1pPr marL="0" indent="0">
              <a:buNone/>
              <a:defRPr sz="600" b="0" i="1">
                <a:solidFill>
                  <a:schemeClr val="tx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1473771119"/>
      </p:ext>
    </p:extLst>
  </p:cSld>
  <p:clrMapOvr>
    <a:masterClrMapping/>
  </p:clrMapOvr>
  <p:extLst>
    <p:ext uri="{DCECCB84-F9BA-43D5-87BE-67443E8EF086}">
      <p15:sldGuideLst xmlns:p15="http://schemas.microsoft.com/office/powerpoint/2012/main">
        <p15:guide id="1" pos="1905" userDrawn="1">
          <p15:clr>
            <a:srgbClr val="FBAE40"/>
          </p15:clr>
        </p15:guide>
        <p15:guide id="2" pos="2268" userDrawn="1">
          <p15:clr>
            <a:srgbClr val="FBAE40"/>
          </p15:clr>
        </p15:guide>
        <p15:guide id="3" orient="horz" pos="713" userDrawn="1">
          <p15:clr>
            <a:srgbClr val="FBAE40"/>
          </p15:clr>
        </p15:guide>
        <p15:guide id="4" orient="horz" pos="2527" userDrawn="1">
          <p15:clr>
            <a:srgbClr val="FBAE40"/>
          </p15:clr>
        </p15:guide>
        <p15:guide id="5" pos="3878" userDrawn="1">
          <p15:clr>
            <a:srgbClr val="FBAE40"/>
          </p15:clr>
        </p15:guide>
        <p15:guide id="6" pos="421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tadt_großes Bi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C13317B2-198E-2145-BFF9-1389F80EB2CB}"/>
              </a:ext>
            </a:extLst>
          </p:cNvPr>
          <p:cNvSpPr txBox="1">
            <a:spLocks noChangeArrowheads="1"/>
          </p:cNvSpPr>
          <p:nvPr userDrawn="1"/>
        </p:nvSpPr>
        <p:spPr bwMode="auto">
          <a:xfrm>
            <a:off x="0" y="0"/>
            <a:ext cx="893763" cy="5149850"/>
          </a:xfrm>
          <a:prstGeom prst="rect">
            <a:avLst/>
          </a:prstGeom>
          <a:solidFill>
            <a:srgbClr val="0084AC"/>
          </a:solidFill>
          <a:ln>
            <a:noFill/>
          </a:ln>
        </p:spPr>
        <p:txBody>
          <a:bodyPr lIns="288000" tIns="288000" rIns="288000" bIns="288000" anchor="b"/>
          <a:lstStyle>
            <a:lvl1pPr>
              <a:lnSpc>
                <a:spcPts val="2500"/>
              </a:lnSpc>
              <a:buClr>
                <a:srgbClr val="AFD923"/>
              </a:buClr>
              <a:buFont typeface="Wingdings" pitchFamily="2" charset="2"/>
              <a:buChar char="§"/>
              <a:defRPr>
                <a:solidFill>
                  <a:srgbClr val="6F6F63"/>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358775" indent="-179388">
              <a:lnSpc>
                <a:spcPts val="2500"/>
              </a:lnSpc>
              <a:buClr>
                <a:srgbClr val="AFD923"/>
              </a:buClr>
              <a:buFont typeface="Symbol"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2pPr>
            <a:lvl3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3pPr>
            <a:lvl4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4pPr>
            <a:lvl5pPr marL="179388" indent="-179388">
              <a:lnSpc>
                <a:spcPts val="2500"/>
              </a:lnSpc>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5pPr>
            <a:lvl6pPr marL="6365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6pPr>
            <a:lvl7pPr marL="10937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7pPr>
            <a:lvl8pPr marL="15509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8pPr>
            <a:lvl9pPr marL="2008188" indent="-179388" defTabSz="457200" eaLnBrk="0" fontAlgn="base" hangingPunct="0">
              <a:lnSpc>
                <a:spcPts val="2500"/>
              </a:lnSpc>
              <a:spcBef>
                <a:spcPct val="0"/>
              </a:spcBef>
              <a:spcAft>
                <a:spcPct val="0"/>
              </a:spcAft>
              <a:buClr>
                <a:srgbClr val="AFD923"/>
              </a:buClr>
              <a:buFont typeface="Wingdings" pitchFamily="2" charset="2"/>
              <a:buChar char="§"/>
              <a:defRPr>
                <a:solidFill>
                  <a:srgbClr val="6F6F63"/>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eaLnBrk="1" fontAlgn="auto" hangingPunct="1">
              <a:lnSpc>
                <a:spcPct val="100000"/>
              </a:lnSpc>
              <a:spcBef>
                <a:spcPts val="0"/>
              </a:spcBef>
              <a:spcAft>
                <a:spcPts val="0"/>
              </a:spcAft>
              <a:buClrTx/>
              <a:buFontTx/>
              <a:buNone/>
              <a:defRPr/>
            </a:pPr>
            <a:endParaRPr lang="de-DE" altLang="de-DE" sz="1350" b="1" dirty="0">
              <a:solidFill>
                <a:srgbClr val="000000"/>
              </a:solidFill>
            </a:endParaRPr>
          </a:p>
        </p:txBody>
      </p:sp>
      <p:pic>
        <p:nvPicPr>
          <p:cNvPr id="7" name="Grafik 8">
            <a:extLst>
              <a:ext uri="{FF2B5EF4-FFF2-40B4-BE49-F238E27FC236}">
                <a16:creationId xmlns:a16="http://schemas.microsoft.com/office/drawing/2014/main" id="{9DB1CDDC-8C91-C040-B04C-B28356F8A1B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24013" y="4603750"/>
            <a:ext cx="1117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889000" y="0"/>
            <a:ext cx="8255000" cy="51435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8" name="Textplatzhalter 5">
            <a:extLst>
              <a:ext uri="{FF2B5EF4-FFF2-40B4-BE49-F238E27FC236}">
                <a16:creationId xmlns:a16="http://schemas.microsoft.com/office/drawing/2014/main" id="{64F18657-F59B-7D40-BB65-27FD87C1A888}"/>
              </a:ext>
            </a:extLst>
          </p:cNvPr>
          <p:cNvSpPr>
            <a:spLocks noGrp="1"/>
          </p:cNvSpPr>
          <p:nvPr>
            <p:ph type="body" sz="quarter" idx="12"/>
          </p:nvPr>
        </p:nvSpPr>
        <p:spPr>
          <a:xfrm rot="16200000">
            <a:off x="-2019695" y="2182418"/>
            <a:ext cx="5364162" cy="388671"/>
          </a:xfrm>
        </p:spPr>
        <p:txBody>
          <a:bodyPr lIns="0" tIns="0" rIns="0" bIns="0">
            <a:noAutofit/>
          </a:bodyPr>
          <a:lstStyle>
            <a:lvl1pPr marL="0" indent="0" algn="l" defTabSz="685800" rtl="0" eaLnBrk="1" latinLnBrk="0" hangingPunct="1">
              <a:lnSpc>
                <a:spcPct val="100000"/>
              </a:lnSpc>
              <a:spcBef>
                <a:spcPts val="600"/>
              </a:spcBef>
              <a:buClrTx/>
              <a:buFontTx/>
              <a:buNone/>
              <a:defRPr lang="de-DE" sz="2000"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stStyle>
          <a:p>
            <a:pPr lvl="0"/>
            <a:r>
              <a:rPr lang="de-DE"/>
              <a:t>Formatvorlagen des Textmasters bearbeiten</a:t>
            </a:r>
          </a:p>
        </p:txBody>
      </p:sp>
      <p:sp>
        <p:nvSpPr>
          <p:cNvPr id="6" name="Textplatzhalter 2">
            <a:extLst>
              <a:ext uri="{FF2B5EF4-FFF2-40B4-BE49-F238E27FC236}">
                <a16:creationId xmlns:a16="http://schemas.microsoft.com/office/drawing/2014/main" id="{BA3E3392-14BF-0A44-8A1D-0F25641C75D3}"/>
              </a:ext>
            </a:extLst>
          </p:cNvPr>
          <p:cNvSpPr>
            <a:spLocks noGrp="1"/>
          </p:cNvSpPr>
          <p:nvPr>
            <p:ph type="body" sz="quarter" idx="13"/>
          </p:nvPr>
        </p:nvSpPr>
        <p:spPr>
          <a:xfrm rot="16200000">
            <a:off x="8317377" y="4316877"/>
            <a:ext cx="1454400" cy="198846"/>
          </a:xfrm>
        </p:spPr>
        <p:txBody>
          <a:bodyPr/>
          <a:lstStyle>
            <a:lvl1pPr marL="0" indent="0">
              <a:buNone/>
              <a:defRPr sz="6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1110743382"/>
      </p:ext>
    </p:extLst>
  </p:cSld>
  <p:clrMapOvr>
    <a:masterClrMapping/>
  </p:clrMapOvr>
  <p:extLst>
    <p:ext uri="{DCECCB84-F9BA-43D5-87BE-67443E8EF086}">
      <p15:sldGuideLst xmlns:p15="http://schemas.microsoft.com/office/powerpoint/2012/main">
        <p15:guide id="1" pos="1905" userDrawn="1">
          <p15:clr>
            <a:srgbClr val="FBAE40"/>
          </p15:clr>
        </p15:guide>
        <p15:guide id="2" pos="2268" userDrawn="1">
          <p15:clr>
            <a:srgbClr val="FBAE40"/>
          </p15:clr>
        </p15:guide>
        <p15:guide id="3" pos="4218" userDrawn="1">
          <p15:clr>
            <a:srgbClr val="FBAE40"/>
          </p15:clr>
        </p15:guide>
        <p15:guide id="4" pos="3878" userDrawn="1">
          <p15:clr>
            <a:srgbClr val="FBAE40"/>
          </p15:clr>
        </p15:guide>
        <p15:guide id="5" orient="horz" pos="713" userDrawn="1">
          <p15:clr>
            <a:srgbClr val="FBAE40"/>
          </p15:clr>
        </p15:guide>
        <p15:guide id="6" orient="horz" pos="252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tadt_großes_Bild_Aufzählun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72D9353-1DEF-6745-8A22-570A2B3E553B}"/>
              </a:ext>
            </a:extLst>
          </p:cNvPr>
          <p:cNvSpPr>
            <a:spLocks noChangeArrowheads="1"/>
          </p:cNvSpPr>
          <p:nvPr userDrawn="1"/>
        </p:nvSpPr>
        <p:spPr bwMode="auto">
          <a:xfrm>
            <a:off x="8634413" y="4849813"/>
            <a:ext cx="455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auto" hangingPunct="1">
              <a:spcBef>
                <a:spcPts val="0"/>
              </a:spcBef>
              <a:spcAft>
                <a:spcPts val="0"/>
              </a:spcAft>
              <a:defRPr/>
            </a:pPr>
            <a:fld id="{0825BF32-6A94-AF4D-8B8E-482C16BFB49D}" type="slidenum">
              <a:rPr lang="de-DE" altLang="de-DE" sz="1000" i="1" smtClean="0">
                <a:latin typeface="Calibri" panose="020F0502020204030204" pitchFamily="34" charset="0"/>
                <a:cs typeface="Calibri" panose="020F0502020204030204" pitchFamily="34" charset="0"/>
              </a:rPr>
              <a:pPr algn="r" eaLnBrk="1" fontAlgn="auto" hangingPunct="1">
                <a:spcBef>
                  <a:spcPts val="0"/>
                </a:spcBef>
                <a:spcAft>
                  <a:spcPts val="0"/>
                </a:spcAft>
                <a:defRPr/>
              </a:pPr>
              <a:t>‹Nr.›</a:t>
            </a:fld>
            <a:endParaRPr lang="de-DE" altLang="de-DE" sz="1000" dirty="0">
              <a:latin typeface="Calibri" panose="020F0502020204030204" pitchFamily="34" charset="0"/>
              <a:cs typeface="Calibri" panose="020F0502020204030204" pitchFamily="34" charset="0"/>
            </a:endParaRPr>
          </a:p>
        </p:txBody>
      </p:sp>
      <p:cxnSp>
        <p:nvCxnSpPr>
          <p:cNvPr id="8" name="Gerade Verbindung 7">
            <a:extLst>
              <a:ext uri="{FF2B5EF4-FFF2-40B4-BE49-F238E27FC236}">
                <a16:creationId xmlns:a16="http://schemas.microsoft.com/office/drawing/2014/main" id="{CEFA3292-3D0D-7C47-ABDD-C5126A251C44}"/>
              </a:ext>
            </a:extLst>
          </p:cNvPr>
          <p:cNvCxnSpPr>
            <a:cxnSpLocks/>
          </p:cNvCxnSpPr>
          <p:nvPr userDrawn="1"/>
        </p:nvCxnSpPr>
        <p:spPr>
          <a:xfrm>
            <a:off x="8772525" y="4840288"/>
            <a:ext cx="479425" cy="0"/>
          </a:xfrm>
          <a:prstGeom prst="line">
            <a:avLst/>
          </a:prstGeom>
          <a:ln w="9525">
            <a:solidFill>
              <a:schemeClr val="tx1"/>
            </a:solidFill>
          </a:ln>
        </p:spPr>
        <p:style>
          <a:lnRef idx="1">
            <a:schemeClr val="accent6"/>
          </a:lnRef>
          <a:fillRef idx="0">
            <a:schemeClr val="accent6"/>
          </a:fillRef>
          <a:effectRef idx="0">
            <a:schemeClr val="accent6"/>
          </a:effectRef>
          <a:fontRef idx="minor">
            <a:schemeClr val="tx1"/>
          </a:fontRef>
        </p:style>
      </p:cxnSp>
      <p:sp>
        <p:nvSpPr>
          <p:cNvPr id="4" name="Bildplatzhalter 3">
            <a:extLst>
              <a:ext uri="{FF2B5EF4-FFF2-40B4-BE49-F238E27FC236}">
                <a16:creationId xmlns:a16="http://schemas.microsoft.com/office/drawing/2014/main" id="{2C4F5D01-164E-664B-8051-A57301836814}"/>
              </a:ext>
            </a:extLst>
          </p:cNvPr>
          <p:cNvSpPr>
            <a:spLocks noGrp="1"/>
          </p:cNvSpPr>
          <p:nvPr>
            <p:ph type="pic" sz="quarter" idx="10"/>
          </p:nvPr>
        </p:nvSpPr>
        <p:spPr>
          <a:xfrm>
            <a:off x="-1" y="0"/>
            <a:ext cx="6156325" cy="5143500"/>
          </a:xfrm>
        </p:spPr>
        <p:txBody>
          <a:bodyPr rtlCol="0">
            <a:normAutofit/>
          </a:bodyPr>
          <a:lstStyle/>
          <a:p>
            <a:pPr lvl="0"/>
            <a:r>
              <a:rPr lang="de-DE" noProof="0"/>
              <a:t>Bild durch Klicken auf Symbol hinzufügen</a:t>
            </a:r>
          </a:p>
        </p:txBody>
      </p:sp>
      <p:sp>
        <p:nvSpPr>
          <p:cNvPr id="5" name="Textplatzhalter 3">
            <a:extLst>
              <a:ext uri="{FF2B5EF4-FFF2-40B4-BE49-F238E27FC236}">
                <a16:creationId xmlns:a16="http://schemas.microsoft.com/office/drawing/2014/main" id="{9F20FFFB-D759-2D4A-8D49-A8D7320BE2B4}"/>
              </a:ext>
            </a:extLst>
          </p:cNvPr>
          <p:cNvSpPr>
            <a:spLocks noGrp="1"/>
          </p:cNvSpPr>
          <p:nvPr>
            <p:ph type="body" sz="quarter" idx="11"/>
          </p:nvPr>
        </p:nvSpPr>
        <p:spPr>
          <a:xfrm>
            <a:off x="6696075" y="1420813"/>
            <a:ext cx="2160000" cy="2735262"/>
          </a:xfrm>
        </p:spPr>
        <p:txBody>
          <a:bodyPr lIns="0" rIns="0">
            <a:noAutofit/>
          </a:bodyPr>
          <a:lstStyle>
            <a:lvl1pPr marL="171450" indent="-171450">
              <a:lnSpc>
                <a:spcPct val="100000"/>
              </a:lnSpc>
              <a:spcBef>
                <a:spcPts val="600"/>
              </a:spcBef>
              <a:buClr>
                <a:srgbClr val="0084AC"/>
              </a:buClr>
              <a:buFont typeface="Arial" panose="020B0604020202020204" pitchFamily="34" charset="0"/>
              <a:buChar char="•"/>
              <a:defRPr lang="de-DE" sz="1600" i="1" kern="1200" dirty="0" smtClean="0">
                <a:solidFill>
                  <a:schemeClr val="tx1"/>
                </a:solidFill>
                <a:latin typeface="+mn-lt"/>
                <a:ea typeface="+mn-ea"/>
                <a:cs typeface="Arial Unicode MS" panose="020B0604020202020204" pitchFamily="34" charset="-128"/>
              </a:defRPr>
            </a:lvl1pPr>
            <a:lvl2pPr marL="514350" indent="-171450">
              <a:lnSpc>
                <a:spcPct val="100000"/>
              </a:lnSpc>
              <a:spcBef>
                <a:spcPts val="600"/>
              </a:spcBef>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stStyle>
          <a:p>
            <a:pPr lvl="0"/>
            <a:r>
              <a:rPr lang="de-DE"/>
              <a:t>Formatvorlagen des Textmasters bearbeiten</a:t>
            </a:r>
          </a:p>
        </p:txBody>
      </p:sp>
      <p:sp>
        <p:nvSpPr>
          <p:cNvPr id="7" name="Textplatzhalter 5">
            <a:extLst>
              <a:ext uri="{FF2B5EF4-FFF2-40B4-BE49-F238E27FC236}">
                <a16:creationId xmlns:a16="http://schemas.microsoft.com/office/drawing/2014/main" id="{D6A38DF3-752D-4640-8858-7E8662CE5456}"/>
              </a:ext>
            </a:extLst>
          </p:cNvPr>
          <p:cNvSpPr>
            <a:spLocks noGrp="1"/>
          </p:cNvSpPr>
          <p:nvPr>
            <p:ph type="body" sz="quarter" idx="12"/>
          </p:nvPr>
        </p:nvSpPr>
        <p:spPr>
          <a:xfrm>
            <a:off x="6696075" y="897997"/>
            <a:ext cx="2193926" cy="250825"/>
          </a:xfrm>
        </p:spPr>
        <p:txBody>
          <a:bodyPr lIns="0" tIns="0" rIns="0">
            <a:noAutofit/>
          </a:bodyPr>
          <a:lstStyle>
            <a:lvl1pPr marL="0" indent="0">
              <a:lnSpc>
                <a:spcPct val="100000"/>
              </a:lnSpc>
              <a:spcBef>
                <a:spcPts val="600"/>
              </a:spcBef>
              <a:buNone/>
              <a:defRPr sz="2000" b="1" i="1">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9" name="Textplatzhalter 2">
            <a:extLst>
              <a:ext uri="{FF2B5EF4-FFF2-40B4-BE49-F238E27FC236}">
                <a16:creationId xmlns:a16="http://schemas.microsoft.com/office/drawing/2014/main" id="{E768DA3D-F2D8-9F49-9BE2-62042D47DA2A}"/>
              </a:ext>
            </a:extLst>
          </p:cNvPr>
          <p:cNvSpPr>
            <a:spLocks noGrp="1"/>
          </p:cNvSpPr>
          <p:nvPr>
            <p:ph type="body" sz="quarter" idx="13"/>
          </p:nvPr>
        </p:nvSpPr>
        <p:spPr>
          <a:xfrm rot="16200000">
            <a:off x="-627777" y="4316877"/>
            <a:ext cx="1454400" cy="198846"/>
          </a:xfrm>
        </p:spPr>
        <p:txBody>
          <a:bodyPr/>
          <a:lstStyle>
            <a:lvl1pPr marL="0" indent="0">
              <a:buNone/>
              <a:defRPr sz="600" b="0" i="1">
                <a:solidFill>
                  <a:schemeClr val="bg1"/>
                </a:solidFill>
                <a:latin typeface="Calibri" panose="020F0502020204030204" pitchFamily="34" charset="0"/>
                <a:cs typeface="Calibri" panose="020F0502020204030204" pitchFamily="34" charset="0"/>
              </a:defRPr>
            </a:lvl1pPr>
          </a:lstStyle>
          <a:p>
            <a:pPr lvl="0"/>
            <a:r>
              <a:rPr lang="de-DE"/>
              <a:t>Formatvorlagen des Textmasters bearbeiten</a:t>
            </a:r>
          </a:p>
        </p:txBody>
      </p:sp>
    </p:spTree>
    <p:extLst>
      <p:ext uri="{BB962C8B-B14F-4D97-AF65-F5344CB8AC3E}">
        <p14:creationId xmlns:p14="http://schemas.microsoft.com/office/powerpoint/2010/main" val="353902289"/>
      </p:ext>
    </p:extLst>
  </p:cSld>
  <p:clrMapOvr>
    <a:masterClrMapping/>
  </p:clrMapOvr>
  <p:extLst>
    <p:ext uri="{DCECCB84-F9BA-43D5-87BE-67443E8EF086}">
      <p15:sldGuideLst xmlns:p15="http://schemas.microsoft.com/office/powerpoint/2012/main">
        <p15:guide id="1" pos="1905" userDrawn="1">
          <p15:clr>
            <a:srgbClr val="FBAE40"/>
          </p15:clr>
        </p15:guide>
        <p15:guide id="2" orient="horz" pos="713" userDrawn="1">
          <p15:clr>
            <a:srgbClr val="FBAE40"/>
          </p15:clr>
        </p15:guide>
        <p15:guide id="3" pos="2268" userDrawn="1">
          <p15:clr>
            <a:srgbClr val="FBAE40"/>
          </p15:clr>
        </p15:guide>
        <p15:guide id="4" pos="4218" userDrawn="1">
          <p15:clr>
            <a:srgbClr val="FBAE40"/>
          </p15:clr>
        </p15:guide>
        <p15:guide id="5" pos="3878" userDrawn="1">
          <p15:clr>
            <a:srgbClr val="FBAE40"/>
          </p15:clr>
        </p15:guide>
        <p15:guide id="6" orient="horz" pos="2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AF728E9-B264-4F48-B7F9-01940C154263}"/>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a:extLst>
              <a:ext uri="{FF2B5EF4-FFF2-40B4-BE49-F238E27FC236}">
                <a16:creationId xmlns:a16="http://schemas.microsoft.com/office/drawing/2014/main" id="{F410F37E-297F-564A-BB76-EC584ECC12B7}"/>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
Zweite Ebene
Dritte Ebene
Vierte Ebene
Fünfte Ebene</a:t>
            </a:r>
            <a:endParaRPr lang="en-US" altLang="de-DE"/>
          </a:p>
        </p:txBody>
      </p:sp>
      <p:sp>
        <p:nvSpPr>
          <p:cNvPr id="4" name="Date Placeholder 3">
            <a:extLst>
              <a:ext uri="{FF2B5EF4-FFF2-40B4-BE49-F238E27FC236}">
                <a16:creationId xmlns:a16="http://schemas.microsoft.com/office/drawing/2014/main" id="{942B0E8E-49AD-5240-8DD5-F9B64D74B95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1B4767CB-7404-0642-B176-6ABCD7F13E5A}" type="datetimeFigureOut">
              <a:rPr lang="de-DE"/>
              <a:pPr>
                <a:defRPr/>
              </a:pPr>
              <a:t>11.06.2026</a:t>
            </a:fld>
            <a:endParaRPr lang="de-DE"/>
          </a:p>
        </p:txBody>
      </p:sp>
      <p:sp>
        <p:nvSpPr>
          <p:cNvPr id="5" name="Footer Placeholder 4">
            <a:extLst>
              <a:ext uri="{FF2B5EF4-FFF2-40B4-BE49-F238E27FC236}">
                <a16:creationId xmlns:a16="http://schemas.microsoft.com/office/drawing/2014/main" id="{A3DC1EC3-18D0-5D46-B150-2AC9C6FF2AF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de-DE"/>
          </a:p>
        </p:txBody>
      </p:sp>
      <p:sp>
        <p:nvSpPr>
          <p:cNvPr id="6" name="Slide Number Placeholder 5">
            <a:extLst>
              <a:ext uri="{FF2B5EF4-FFF2-40B4-BE49-F238E27FC236}">
                <a16:creationId xmlns:a16="http://schemas.microsoft.com/office/drawing/2014/main" id="{D25445A2-DFF8-D94F-9826-67C08361895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9B80B89E-335A-104A-A7A1-2341DF806102}"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7" r:id="rId3"/>
    <p:sldLayoutId id="2147483730" r:id="rId4"/>
    <p:sldLayoutId id="2147483731" r:id="rId5"/>
    <p:sldLayoutId id="2147483736" r:id="rId6"/>
    <p:sldLayoutId id="2147483732" r:id="rId7"/>
    <p:sldLayoutId id="2147483733" r:id="rId8"/>
    <p:sldLayoutId id="2147483734" r:id="rId9"/>
    <p:sldLayoutId id="2147483735" r:id="rId10"/>
    <p:sldLayoutId id="2147483738" r:id="rId11"/>
    <p:sldLayoutId id="2147483739" r:id="rId12"/>
    <p:sldLayoutId id="2147483740" r:id="rId13"/>
    <p:sldLayoutId id="2147483741" r:id="rId14"/>
  </p:sldLayoutIdLst>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chart" Target="../charts/chart2.xml"/><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2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3.jp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g"/></Relationships>
</file>

<file path=ppt/slides/_rels/slide3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urban-tree-calculator.trivien.tech/" TargetMode="External"/><Relationship Id="rId1" Type="http://schemas.openxmlformats.org/officeDocument/2006/relationships/slideLayout" Target="../slideLayouts/slideLayout8.xml"/><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20.png"/><Relationship Id="rId1" Type="http://schemas.openxmlformats.org/officeDocument/2006/relationships/slideLayout" Target="../slideLayouts/slideLayout8.xml"/><Relationship Id="rId4" Type="http://schemas.openxmlformats.org/officeDocument/2006/relationships/image" Target="../media/image121.jp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image" Target="../media/image137.jpg"/><Relationship Id="rId7" Type="http://schemas.openxmlformats.org/officeDocument/2006/relationships/image" Target="../media/image141.jpg"/><Relationship Id="rId12" Type="http://schemas.openxmlformats.org/officeDocument/2006/relationships/image" Target="../media/image146.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40.jpg"/><Relationship Id="rId11" Type="http://schemas.openxmlformats.org/officeDocument/2006/relationships/image" Target="../media/image145.jpg"/><Relationship Id="rId5" Type="http://schemas.openxmlformats.org/officeDocument/2006/relationships/image" Target="../media/image139.jpg"/><Relationship Id="rId10" Type="http://schemas.openxmlformats.org/officeDocument/2006/relationships/image" Target="../media/image144.jpeg"/><Relationship Id="rId4" Type="http://schemas.openxmlformats.org/officeDocument/2006/relationships/image" Target="../media/image138.jpg"/><Relationship Id="rId9" Type="http://schemas.openxmlformats.org/officeDocument/2006/relationships/image" Target="../media/image143.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67BA4CE9-5B52-CE46-B0FD-3972053DF05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20484" name="Textplatzhalter 16">
            <a:extLst>
              <a:ext uri="{FF2B5EF4-FFF2-40B4-BE49-F238E27FC236}">
                <a16:creationId xmlns:a16="http://schemas.microsoft.com/office/drawing/2014/main" id="{08A56F57-03BC-6C4A-8A50-44D5DB017A5F}"/>
              </a:ext>
            </a:extLst>
          </p:cNvPr>
          <p:cNvSpPr>
            <a:spLocks noGrp="1" noChangeArrowheads="1"/>
          </p:cNvSpPr>
          <p:nvPr>
            <p:ph type="body" sz="half" idx="2"/>
          </p:nvPr>
        </p:nvSpPr>
        <p:spPr>
          <a:xfrm>
            <a:off x="317499" y="343610"/>
            <a:ext cx="2465433" cy="1268763"/>
          </a:xfrm>
        </p:spPr>
        <p:txBody>
          <a:bodyPr/>
          <a:lstStyle/>
          <a:p>
            <a:pPr>
              <a:spcBef>
                <a:spcPts val="0"/>
              </a:spcBef>
            </a:pPr>
            <a:r>
              <a:rPr lang="de-DE" altLang="de-DE" sz="1800" dirty="0"/>
              <a:t>Das Schwammstadtprinzip in Graz - ausgewählte Beispiele aus 10 Jahren Anwendung</a:t>
            </a:r>
          </a:p>
          <a:p>
            <a:pPr eaLnBrk="1" hangingPunct="1">
              <a:spcBef>
                <a:spcPts val="0"/>
              </a:spcBef>
            </a:pPr>
            <a:endParaRPr lang="de-DE" altLang="de-DE" sz="1800" dirty="0"/>
          </a:p>
          <a:p>
            <a:pPr eaLnBrk="1" hangingPunct="1">
              <a:spcBef>
                <a:spcPts val="0"/>
              </a:spcBef>
            </a:pPr>
            <a:endParaRPr lang="de-DE" altLang="de-DE" sz="1800" dirty="0"/>
          </a:p>
        </p:txBody>
      </p:sp>
      <p:sp>
        <p:nvSpPr>
          <p:cNvPr id="20485" name="Textplatzhalter 17">
            <a:extLst>
              <a:ext uri="{FF2B5EF4-FFF2-40B4-BE49-F238E27FC236}">
                <a16:creationId xmlns:a16="http://schemas.microsoft.com/office/drawing/2014/main" id="{135B287B-472F-614B-AA4C-850E018B2A69}"/>
              </a:ext>
            </a:extLst>
          </p:cNvPr>
          <p:cNvSpPr>
            <a:spLocks noGrp="1" noChangeArrowheads="1"/>
          </p:cNvSpPr>
          <p:nvPr>
            <p:ph type="body" sz="half" idx="10"/>
          </p:nvPr>
        </p:nvSpPr>
        <p:spPr>
          <a:xfrm>
            <a:off x="288969" y="3531126"/>
            <a:ext cx="2493963" cy="366713"/>
          </a:xfrm>
        </p:spPr>
        <p:txBody>
          <a:bodyPr/>
          <a:lstStyle/>
          <a:p>
            <a:pPr eaLnBrk="1" hangingPunct="1">
              <a:lnSpc>
                <a:spcPct val="100000"/>
              </a:lnSpc>
            </a:pPr>
            <a:r>
              <a:rPr altLang="de-DE" dirty="0"/>
              <a:t>DI Tomas Stoisser</a:t>
            </a:r>
          </a:p>
          <a:p>
            <a:pPr eaLnBrk="1" hangingPunct="1">
              <a:lnSpc>
                <a:spcPct val="100000"/>
              </a:lnSpc>
              <a:spcBef>
                <a:spcPts val="0"/>
              </a:spcBef>
            </a:pPr>
            <a:r>
              <a:rPr lang="de-DE" altLang="de-DE" dirty="0"/>
              <a:t>Black2goGreen Stammtisch</a:t>
            </a:r>
            <a:br>
              <a:rPr altLang="de-DE" dirty="0"/>
            </a:br>
            <a:r>
              <a:rPr altLang="de-DE" dirty="0"/>
              <a:t>11. Juni 2026</a:t>
            </a:r>
          </a:p>
          <a:p>
            <a:pPr eaLnBrk="1" hangingPunct="1"/>
            <a:endParaRPr altLang="de-DE" dirty="0"/>
          </a:p>
        </p:txBody>
      </p:sp>
      <p:sp>
        <p:nvSpPr>
          <p:cNvPr id="20486" name="Textplatzhalter 18">
            <a:extLst>
              <a:ext uri="{FF2B5EF4-FFF2-40B4-BE49-F238E27FC236}">
                <a16:creationId xmlns:a16="http://schemas.microsoft.com/office/drawing/2014/main" id="{6EB16A51-F51C-E345-AC26-50A7D0BB52C8}"/>
              </a:ext>
            </a:extLst>
          </p:cNvPr>
          <p:cNvSpPr>
            <a:spLocks noGrp="1" noChangeArrowheads="1"/>
          </p:cNvSpPr>
          <p:nvPr>
            <p:ph type="body" sz="half" idx="11"/>
          </p:nvPr>
        </p:nvSpPr>
        <p:spPr>
          <a:xfrm>
            <a:off x="317299" y="4261463"/>
            <a:ext cx="2493963" cy="366713"/>
          </a:xfrm>
        </p:spPr>
        <p:txBody>
          <a:bodyPr/>
          <a:lstStyle/>
          <a:p>
            <a:pPr eaLnBrk="1" hangingPunct="1"/>
            <a:r>
              <a:rPr lang="de-DE" altLang="de-DE" dirty="0"/>
              <a:t>graz.at/stadtbaum</a:t>
            </a:r>
          </a:p>
          <a:p>
            <a:pPr eaLnBrk="1" hangingPunct="1"/>
            <a:endParaRPr lang="de-DE" altLang="de-DE" dirty="0"/>
          </a:p>
        </p:txBody>
      </p:sp>
      <p:sp>
        <p:nvSpPr>
          <p:cNvPr id="20487" name="Textplatzhalter 2">
            <a:extLst>
              <a:ext uri="{FF2B5EF4-FFF2-40B4-BE49-F238E27FC236}">
                <a16:creationId xmlns:a16="http://schemas.microsoft.com/office/drawing/2014/main" id="{C38866D8-0016-A241-ABAB-4ABBE5E4FEE5}"/>
              </a:ext>
            </a:extLst>
          </p:cNvPr>
          <p:cNvSpPr>
            <a:spLocks noGrp="1" noChangeArrowheads="1"/>
          </p:cNvSpPr>
          <p:nvPr>
            <p:ph type="body" sz="quarter" idx="13"/>
          </p:nvPr>
        </p:nvSpPr>
        <p:spPr>
          <a:xfrm rot="16200000">
            <a:off x="8317710" y="627857"/>
            <a:ext cx="1454150" cy="198437"/>
          </a:xfrm>
        </p:spPr>
        <p:txBody>
          <a:bodyPr/>
          <a:lstStyle/>
          <a:p>
            <a:pPr algn="r" eaLnBrk="1" hangingPunct="1"/>
            <a:r>
              <a:rPr lang="de-DE" altLang="de-DE" dirty="0"/>
              <a:t>Joel </a:t>
            </a:r>
            <a:r>
              <a:rPr lang="de-DE" altLang="de-DE" dirty="0" err="1"/>
              <a:t>Kernasenko</a:t>
            </a:r>
            <a:endParaRPr lang="de-DE" altLang="de-DE" dirty="0"/>
          </a:p>
        </p:txBody>
      </p:sp>
    </p:spTree>
    <p:extLst>
      <p:ext uri="{BB962C8B-B14F-4D97-AF65-F5344CB8AC3E}">
        <p14:creationId xmlns:p14="http://schemas.microsoft.com/office/powerpoint/2010/main" val="154632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ctrTitle"/>
          </p:nvPr>
        </p:nvSpPr>
        <p:spPr>
          <a:xfrm>
            <a:off x="717142" y="0"/>
            <a:ext cx="6858000" cy="841772"/>
          </a:xfrm>
          <a:solidFill>
            <a:schemeClr val="bg1"/>
          </a:solidFill>
        </p:spPr>
        <p:txBody>
          <a:bodyPr/>
          <a:lstStyle/>
          <a:p>
            <a:r>
              <a:rPr lang="de-DE" altLang="de-DE" sz="1350" b="1" dirty="0"/>
              <a:t>AKTUELLE HERAUSFORDERUNGEN – BAUMARTENZUSAMMENSETZUNG IN GRAZ</a:t>
            </a:r>
            <a:br>
              <a:rPr lang="de-DE" altLang="de-DE" dirty="0"/>
            </a:br>
            <a:r>
              <a:rPr lang="de-DE" altLang="de-DE" sz="1050" dirty="0"/>
              <a:t>ungünstige Stadtklimabedingungen.</a:t>
            </a:r>
          </a:p>
        </p:txBody>
      </p:sp>
      <p:sp>
        <p:nvSpPr>
          <p:cNvPr id="4" name="Rechteck 3"/>
          <p:cNvSpPr/>
          <p:nvPr/>
        </p:nvSpPr>
        <p:spPr>
          <a:xfrm>
            <a:off x="479271" y="40964"/>
            <a:ext cx="8179151" cy="5017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6" name="Diagramm 5"/>
          <p:cNvGraphicFramePr>
            <a:graphicFrameLocks/>
          </p:cNvGraphicFramePr>
          <p:nvPr>
            <p:extLst>
              <p:ext uri="{D42A27DB-BD31-4B8C-83A1-F6EECF244321}">
                <p14:modId xmlns:p14="http://schemas.microsoft.com/office/powerpoint/2010/main" val="3070627341"/>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9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ctrTitle"/>
          </p:nvPr>
        </p:nvSpPr>
        <p:spPr>
          <a:xfrm>
            <a:off x="717142" y="0"/>
            <a:ext cx="6858000" cy="841772"/>
          </a:xfrm>
          <a:solidFill>
            <a:schemeClr val="bg1"/>
          </a:solidFill>
        </p:spPr>
        <p:txBody>
          <a:bodyPr/>
          <a:lstStyle/>
          <a:p>
            <a:r>
              <a:rPr lang="de-DE" altLang="de-DE" sz="1350" b="1" dirty="0"/>
              <a:t>AKTUELLE HERAUSFORDERUNGEN – BAUMARTEN – UND BAUMSTANDORTUMBAU</a:t>
            </a:r>
            <a:br>
              <a:rPr lang="de-DE" altLang="de-DE" dirty="0"/>
            </a:br>
            <a:r>
              <a:rPr lang="de-DE" altLang="de-DE" sz="1050" dirty="0"/>
              <a:t>ungünstige Standortbedingungen.</a:t>
            </a:r>
          </a:p>
        </p:txBody>
      </p:sp>
      <p:sp>
        <p:nvSpPr>
          <p:cNvPr id="4" name="Rechteck 3"/>
          <p:cNvSpPr/>
          <p:nvPr/>
        </p:nvSpPr>
        <p:spPr>
          <a:xfrm>
            <a:off x="479271" y="40964"/>
            <a:ext cx="8179151" cy="5017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Diagramm 7"/>
          <p:cNvGraphicFramePr>
            <a:graphicFrameLocks/>
          </p:cNvGraphicFramePr>
          <p:nvPr/>
        </p:nvGraphicFramePr>
        <p:xfrm>
          <a:off x="233940" y="387648"/>
          <a:ext cx="5255228" cy="5124450"/>
        </p:xfrm>
        <a:graphic>
          <a:graphicData uri="http://schemas.openxmlformats.org/drawingml/2006/chart">
            <c:chart xmlns:c="http://schemas.openxmlformats.org/drawingml/2006/chart" xmlns:r="http://schemas.openxmlformats.org/officeDocument/2006/relationships" r:id="rId2"/>
          </a:graphicData>
        </a:graphic>
      </p:graphicFrame>
      <p:pic>
        <p:nvPicPr>
          <p:cNvPr id="9" name="Grafik 8"/>
          <p:cNvPicPr>
            <a:picLocks noChangeAspect="1"/>
          </p:cNvPicPr>
          <p:nvPr/>
        </p:nvPicPr>
        <p:blipFill rotWithShape="1">
          <a:blip r:embed="rId3" cstate="screen">
            <a:extLst>
              <a:ext uri="{28A0092B-C50C-407E-A947-70E740481C1C}">
                <a14:useLocalDpi xmlns:a14="http://schemas.microsoft.com/office/drawing/2010/main"/>
              </a:ext>
            </a:extLst>
          </a:blip>
          <a:srcRect t="13561"/>
          <a:stretch/>
        </p:blipFill>
        <p:spPr>
          <a:xfrm>
            <a:off x="5489168" y="525600"/>
            <a:ext cx="2888273" cy="4445974"/>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00580" y="1079437"/>
            <a:ext cx="4430698" cy="3323024"/>
          </a:xfrm>
          <a:prstGeom prst="rect">
            <a:avLst/>
          </a:prstGeom>
        </p:spPr>
      </p:pic>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570" y="71320"/>
            <a:ext cx="6250766" cy="4956298"/>
          </a:xfrm>
          <a:prstGeom prst="rect">
            <a:avLst/>
          </a:prstGeom>
        </p:spPr>
      </p:pic>
      <p:sp>
        <p:nvSpPr>
          <p:cNvPr id="3" name="Textfeld 2"/>
          <p:cNvSpPr txBox="1"/>
          <p:nvPr/>
        </p:nvSpPr>
        <p:spPr>
          <a:xfrm>
            <a:off x="1715288" y="2427891"/>
            <a:ext cx="2957611" cy="2092881"/>
          </a:xfrm>
          <a:prstGeom prst="rect">
            <a:avLst/>
          </a:prstGeom>
          <a:noFill/>
        </p:spPr>
        <p:txBody>
          <a:bodyPr wrap="square" rtlCol="0">
            <a:spAutoFit/>
          </a:bodyPr>
          <a:lstStyle/>
          <a:p>
            <a:r>
              <a:rPr lang="de-DE" i="1" dirty="0"/>
              <a:t>Art. 8: Wiederherstellung städtischer Ökosysteme:</a:t>
            </a:r>
          </a:p>
          <a:p>
            <a:pPr marL="285750" indent="-285750">
              <a:buFontTx/>
              <a:buChar char="-"/>
            </a:pPr>
            <a:r>
              <a:rPr lang="de-DE" i="1" dirty="0"/>
              <a:t>Kein Verlust der Grünflächen und Baumüberschirmung bis 2030</a:t>
            </a:r>
          </a:p>
          <a:p>
            <a:pPr marL="285750" indent="-285750">
              <a:buFontTx/>
              <a:buChar char="-"/>
            </a:pPr>
            <a:r>
              <a:rPr lang="de-DE" i="1" dirty="0"/>
              <a:t>Dann steigende Baumüberschirmung im 6 Jahresintervall. </a:t>
            </a:r>
          </a:p>
          <a:p>
            <a:r>
              <a:rPr lang="de-DE" i="1" dirty="0"/>
              <a:t>Art. 13: 3 Milliarden zusätzliche Bäume bis 2030 pflanzen</a:t>
            </a:r>
          </a:p>
          <a:p>
            <a:endParaRPr lang="de-DE" dirty="0"/>
          </a:p>
          <a:p>
            <a:endParaRPr lang="de-DE" dirty="0"/>
          </a:p>
        </p:txBody>
      </p:sp>
    </p:spTree>
    <p:extLst>
      <p:ext uri="{BB962C8B-B14F-4D97-AF65-F5344CB8AC3E}">
        <p14:creationId xmlns:p14="http://schemas.microsoft.com/office/powerpoint/2010/main" val="369745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23628" y="163804"/>
            <a:ext cx="6858000" cy="841772"/>
          </a:xfrm>
          <a:prstGeom prst="rect">
            <a:avLst/>
          </a:prstGeom>
          <a:solidFill>
            <a:schemeClr val="bg1"/>
          </a:solidFill>
        </p:spPr>
        <p:txBody>
          <a:bodyPr/>
          <a:lstStyle>
            <a:lvl1pPr algn="l" defTabSz="457200" rtl="0" eaLnBrk="1" latinLnBrk="0" hangingPunct="1">
              <a:spcBef>
                <a:spcPct val="0"/>
              </a:spcBef>
              <a:buNone/>
              <a:defRPr sz="3200" kern="1200">
                <a:solidFill>
                  <a:srgbClr val="006535"/>
                </a:solidFill>
                <a:latin typeface="Century Gothic" panose="020B0502020202020204" pitchFamily="34" charset="0"/>
                <a:ea typeface="+mj-ea"/>
                <a:cs typeface="+mj-cs"/>
              </a:defRPr>
            </a:lvl1pPr>
          </a:lstStyle>
          <a:p>
            <a:r>
              <a:rPr lang="de-DE" altLang="de-DE" sz="1350" b="1" dirty="0">
                <a:solidFill>
                  <a:schemeClr val="tx1"/>
                </a:solidFill>
              </a:rPr>
              <a:t>BAUMSTANDORTE IM VERGLEICH</a:t>
            </a:r>
            <a:br>
              <a:rPr lang="de-DE" altLang="de-DE" sz="2400" dirty="0"/>
            </a:br>
            <a:endParaRPr lang="de-DE" altLang="de-DE" sz="1050" dirty="0">
              <a:solidFill>
                <a:schemeClr val="tx1"/>
              </a:solidFill>
            </a:endParaRPr>
          </a:p>
        </p:txBody>
      </p:sp>
      <p:pic>
        <p:nvPicPr>
          <p:cNvPr id="8195" name="Picture 2" descr="\\ad.stockholm.se\cli-sd\cc2sd010\004520\M\Projekt\Träd\Trädkontot\AAA  platser\Toffelbacken\Toffelbacken Älvsjö 120930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285" y="573882"/>
            <a:ext cx="2413397" cy="301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ad.stockholm.se\cli-sd\cc2sd010\004520\M\Projekt\Träd\Trädkontot\Kurser\Bra bilder\IMG_1953.JPG"/>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2736057" y="1221582"/>
            <a:ext cx="3960019" cy="2970610"/>
          </a:xfrm>
        </p:spPr>
      </p:pic>
      <p:pic>
        <p:nvPicPr>
          <p:cNvPr id="6150" name="Picture 6" descr="C:\Users\p18938\Desktop\Vortrag ALI JF\Durchwurzelung Gleisscho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29" y="2308623"/>
            <a:ext cx="3659981" cy="274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A2575382-67E1-428A-AC6B-E6F094BC5019}"/>
              </a:ext>
            </a:extLst>
          </p:cNvPr>
          <p:cNvSpPr txBox="1"/>
          <p:nvPr/>
        </p:nvSpPr>
        <p:spPr>
          <a:xfrm>
            <a:off x="707750" y="4853919"/>
            <a:ext cx="3031964" cy="207749"/>
          </a:xfrm>
          <a:prstGeom prst="rect">
            <a:avLst/>
          </a:prstGeom>
          <a:noFill/>
        </p:spPr>
        <p:txBody>
          <a:bodyPr wrap="square" rtlCol="0">
            <a:spAutoFit/>
          </a:bodyPr>
          <a:lstStyle/>
          <a:p>
            <a:pPr defTabSz="342900"/>
            <a:r>
              <a:rPr lang="de-AT" sz="750" dirty="0">
                <a:solidFill>
                  <a:prstClr val="black"/>
                </a:solidFill>
                <a:latin typeface="Century Gothic" panose="020B0502020202020204" pitchFamily="34" charset="0"/>
              </a:rPr>
              <a:t>Quelle: </a:t>
            </a:r>
            <a:r>
              <a:rPr lang="de-AT" sz="750" dirty="0" err="1">
                <a:solidFill>
                  <a:prstClr val="black"/>
                </a:solidFill>
                <a:latin typeface="Century Gothic" panose="020B0502020202020204" pitchFamily="34" charset="0"/>
              </a:rPr>
              <a:t>Stal</a:t>
            </a:r>
            <a:r>
              <a:rPr lang="de-AT" sz="750" dirty="0">
                <a:solidFill>
                  <a:prstClr val="black"/>
                </a:solidFill>
                <a:latin typeface="Century Gothic" panose="020B0502020202020204" pitchFamily="34" charset="0"/>
              </a:rPr>
              <a:t> 2016, Präsentation in Wien</a:t>
            </a:r>
          </a:p>
        </p:txBody>
      </p:sp>
      <p:sp>
        <p:nvSpPr>
          <p:cNvPr id="8" name="Rechteck 7"/>
          <p:cNvSpPr/>
          <p:nvPr/>
        </p:nvSpPr>
        <p:spPr>
          <a:xfrm>
            <a:off x="777600" y="32375"/>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94416" y="771118"/>
            <a:ext cx="4858499" cy="3643874"/>
          </a:xfrm>
          <a:prstGeom prst="rect">
            <a:avLst/>
          </a:prstGeom>
        </p:spPr>
      </p:pic>
    </p:spTree>
    <p:extLst>
      <p:ext uri="{BB962C8B-B14F-4D97-AF65-F5344CB8AC3E}">
        <p14:creationId xmlns:p14="http://schemas.microsoft.com/office/powerpoint/2010/main" val="107700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3885" y="-6306"/>
            <a:ext cx="4832725" cy="5137700"/>
          </a:xfrm>
          <a:prstGeom prst="rect">
            <a:avLst/>
          </a:prstGeom>
        </p:spPr>
      </p:pic>
      <p:sp>
        <p:nvSpPr>
          <p:cNvPr id="25602" name="Textplatzhalter 2">
            <a:extLst>
              <a:ext uri="{FF2B5EF4-FFF2-40B4-BE49-F238E27FC236}">
                <a16:creationId xmlns:a16="http://schemas.microsoft.com/office/drawing/2014/main" id="{E7A449F5-E8EE-6F40-B7AE-F27BB91D2783}"/>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a:ea typeface="Arial Unicode MS" panose="020B0604020202020204" pitchFamily="34" charset="-128"/>
              </a:rPr>
              <a:t>Stockholm System - Schwammstadtprinzip</a:t>
            </a:r>
          </a:p>
          <a:p>
            <a:pPr eaLnBrk="1" hangingPunct="1"/>
            <a:endParaRPr lang="de-DE" altLang="de-DE" dirty="0">
              <a:ea typeface="Arial Unicode MS" panose="020B0604020202020204" pitchFamily="34" charset="-128"/>
            </a:endParaRPr>
          </a:p>
        </p:txBody>
      </p:sp>
      <p:sp>
        <p:nvSpPr>
          <p:cNvPr id="3" name="Textplatzhalter 2"/>
          <p:cNvSpPr>
            <a:spLocks noGrp="1"/>
          </p:cNvSpPr>
          <p:nvPr>
            <p:ph type="body" sz="quarter" idx="13"/>
          </p:nvPr>
        </p:nvSpPr>
        <p:spPr>
          <a:xfrm>
            <a:off x="1241812" y="4900435"/>
            <a:ext cx="1741024" cy="198846"/>
          </a:xfrm>
        </p:spPr>
        <p:txBody>
          <a:bodyPr/>
          <a:lstStyle/>
          <a:p>
            <a:r>
              <a:rPr lang="de-DE" sz="800" b="1" dirty="0">
                <a:solidFill>
                  <a:schemeClr val="tx1"/>
                </a:solidFill>
              </a:rPr>
              <a:t>Quelle: </a:t>
            </a:r>
            <a:r>
              <a:rPr lang="de-DE" sz="800" b="1" dirty="0" err="1">
                <a:solidFill>
                  <a:schemeClr val="tx1"/>
                </a:solidFill>
              </a:rPr>
              <a:t>Gernoth</a:t>
            </a:r>
            <a:r>
              <a:rPr lang="de-DE" sz="800" b="1" dirty="0">
                <a:solidFill>
                  <a:schemeClr val="tx1"/>
                </a:solidFill>
              </a:rPr>
              <a:t> </a:t>
            </a:r>
            <a:r>
              <a:rPr lang="de-DE" sz="800" b="1" dirty="0" err="1"/>
              <a:t>Passath</a:t>
            </a:r>
            <a:r>
              <a:rPr lang="de-DE" sz="800" b="1" dirty="0"/>
              <a:t>/ Stadt Graz</a:t>
            </a:r>
          </a:p>
        </p:txBody>
      </p:sp>
      <p:sp>
        <p:nvSpPr>
          <p:cNvPr id="7" name="Textfeld 6"/>
          <p:cNvSpPr txBox="1"/>
          <p:nvPr/>
        </p:nvSpPr>
        <p:spPr>
          <a:xfrm>
            <a:off x="6021691" y="821187"/>
            <a:ext cx="3122309" cy="4278094"/>
          </a:xfrm>
          <a:prstGeom prst="rect">
            <a:avLst/>
          </a:prstGeom>
          <a:noFill/>
        </p:spPr>
        <p:txBody>
          <a:bodyPr wrap="square" rtlCol="0">
            <a:spAutoFit/>
          </a:bodyPr>
          <a:lstStyle/>
          <a:p>
            <a:r>
              <a:rPr lang="de-DE" sz="1200" u="sng" dirty="0">
                <a:solidFill>
                  <a:schemeClr val="accent2"/>
                </a:solidFill>
              </a:rPr>
              <a:t>Grundsätze dieser Bauweise</a:t>
            </a:r>
          </a:p>
          <a:p>
            <a:pPr marL="171450" indent="-171450">
              <a:buFont typeface="Arial" panose="020B0604020202020204" pitchFamily="34" charset="0"/>
              <a:buChar char="•"/>
            </a:pPr>
            <a:r>
              <a:rPr lang="de-DE" sz="1200" dirty="0"/>
              <a:t>Im städtischen Umfeld leiden die Pflanzen unter der Versiegelung, Verdichtung und Trockenheit.</a:t>
            </a:r>
          </a:p>
          <a:p>
            <a:pPr marL="171450" indent="-171450">
              <a:buFont typeface="Arial" panose="020B0604020202020204" pitchFamily="34" charset="0"/>
              <a:buChar char="•"/>
            </a:pPr>
            <a:r>
              <a:rPr lang="de-DE" sz="1200" dirty="0"/>
              <a:t>Beim Stockholm System werden die Wurzelräume durch den Einbau von Grobsteinschlag unter befestigten Flächen erweitert. –&gt; der Wurzelraum dadurch x-fach vergrößert</a:t>
            </a:r>
          </a:p>
          <a:p>
            <a:pPr marL="171450" indent="-171450">
              <a:buFont typeface="Arial" panose="020B0604020202020204" pitchFamily="34" charset="0"/>
              <a:buChar char="•"/>
            </a:pPr>
            <a:r>
              <a:rPr lang="de-DE" sz="1200" dirty="0"/>
              <a:t>Dieses Substrat besteht lediglich aus Gesteinskörnungen, Pflanzenkohle und Kompost und ist damit dauerhaft luft- und wasserdurchlässig.</a:t>
            </a:r>
          </a:p>
          <a:p>
            <a:pPr marL="171450" indent="-171450">
              <a:buFont typeface="Arial" panose="020B0604020202020204" pitchFamily="34" charset="0"/>
              <a:buChar char="•"/>
            </a:pPr>
            <a:r>
              <a:rPr lang="de-DE" sz="1200" dirty="0"/>
              <a:t>Über Einlaufschächte wird Regenwasser eingeleitet und der Gasaustausch (Wurzelatmung) dauerhaft  gewährleistet.</a:t>
            </a:r>
          </a:p>
          <a:p>
            <a:endParaRPr lang="de-DE" sz="1200" dirty="0"/>
          </a:p>
          <a:p>
            <a:r>
              <a:rPr lang="de-DE" sz="1400" u="sng" dirty="0">
                <a:solidFill>
                  <a:schemeClr val="accent2"/>
                </a:solidFill>
              </a:rPr>
              <a:t>Das heißt für den Baum…</a:t>
            </a:r>
          </a:p>
          <a:p>
            <a:r>
              <a:rPr lang="de-DE" sz="1400" dirty="0">
                <a:solidFill>
                  <a:schemeClr val="accent2"/>
                </a:solidFill>
              </a:rPr>
              <a:t>-&gt; mehr Bodenluft</a:t>
            </a:r>
          </a:p>
          <a:p>
            <a:r>
              <a:rPr lang="de-DE" sz="1400" dirty="0">
                <a:solidFill>
                  <a:schemeClr val="accent2"/>
                </a:solidFill>
              </a:rPr>
              <a:t>-&gt; mehr Bodenwasser</a:t>
            </a:r>
          </a:p>
          <a:p>
            <a:r>
              <a:rPr lang="de-DE" sz="1400" dirty="0">
                <a:solidFill>
                  <a:schemeClr val="accent2"/>
                </a:solidFill>
              </a:rPr>
              <a:t>-&gt; mehr Wurzelraum</a:t>
            </a:r>
          </a:p>
          <a:p>
            <a:endParaRPr lang="de-DE" sz="1200" dirty="0"/>
          </a:p>
        </p:txBody>
      </p:sp>
    </p:spTree>
    <p:extLst>
      <p:ext uri="{BB962C8B-B14F-4D97-AF65-F5344CB8AC3E}">
        <p14:creationId xmlns:p14="http://schemas.microsoft.com/office/powerpoint/2010/main" val="407392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14</a:t>
            </a:fld>
            <a:endParaRPr lang="de-DE" dirty="0">
              <a:solidFill>
                <a:prstClr val="black"/>
              </a:solidFill>
            </a:endParaRPr>
          </a:p>
        </p:txBody>
      </p:sp>
      <p:sp>
        <p:nvSpPr>
          <p:cNvPr id="13" name="Inhaltsplatzhalter 3"/>
          <p:cNvSpPr txBox="1">
            <a:spLocks/>
          </p:cNvSpPr>
          <p:nvPr/>
        </p:nvSpPr>
        <p:spPr>
          <a:xfrm>
            <a:off x="1307450" y="472287"/>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050" dirty="0">
                <a:solidFill>
                  <a:prstClr val="black"/>
                </a:solidFill>
              </a:rPr>
              <a:t>Substratentwicklung </a:t>
            </a:r>
            <a:r>
              <a:rPr lang="de-AT" sz="1050" dirty="0">
                <a:solidFill>
                  <a:prstClr val="black"/>
                </a:solidFill>
              </a:rPr>
              <a:t>–</a:t>
            </a:r>
            <a:r>
              <a:rPr sz="1050" dirty="0">
                <a:solidFill>
                  <a:prstClr val="black"/>
                </a:solidFill>
              </a:rPr>
              <a:t> DI Erwin </a:t>
            </a:r>
            <a:r>
              <a:rPr sz="1050" dirty="0" err="1">
                <a:solidFill>
                  <a:prstClr val="black"/>
                </a:solidFill>
              </a:rPr>
              <a:t>Murer</a:t>
            </a:r>
            <a:endParaRPr sz="1050" dirty="0">
              <a:solidFill>
                <a:prstClr val="black"/>
              </a:solidFill>
            </a:endParaRPr>
          </a:p>
          <a:p>
            <a:r>
              <a:rPr sz="900" b="0" dirty="0">
                <a:solidFill>
                  <a:prstClr val="black"/>
                </a:solidFill>
              </a:rPr>
              <a:t>Bundesamt für Wasserwirtschaft </a:t>
            </a:r>
            <a:r>
              <a:rPr lang="de-AT" sz="900" b="0" dirty="0">
                <a:solidFill>
                  <a:prstClr val="black"/>
                </a:solidFill>
              </a:rPr>
              <a:t>–</a:t>
            </a:r>
            <a:r>
              <a:rPr sz="900" b="0" dirty="0">
                <a:solidFill>
                  <a:prstClr val="black"/>
                </a:solidFill>
              </a:rPr>
              <a:t> Institut für Kulturtechnik und Bodenwasserhaushalt</a:t>
            </a:r>
          </a:p>
        </p:txBody>
      </p:sp>
      <p:sp>
        <p:nvSpPr>
          <p:cNvPr id="14" name="Titel 4"/>
          <p:cNvSpPr>
            <a:spLocks noGrp="1"/>
          </p:cNvSpPr>
          <p:nvPr>
            <p:ph type="title"/>
          </p:nvPr>
        </p:nvSpPr>
        <p:spPr>
          <a:xfrm>
            <a:off x="1257355" y="140410"/>
            <a:ext cx="5445000" cy="227926"/>
          </a:xfrm>
        </p:spPr>
        <p:txBody>
          <a:bodyPr>
            <a:normAutofit fontScale="90000"/>
          </a:bodyPr>
          <a:lstStyle/>
          <a:p>
            <a:r>
              <a:rPr lang="de-AT" dirty="0"/>
              <a:t>Stockholm System in der Eggenberger Allee</a:t>
            </a:r>
          </a:p>
        </p:txBody>
      </p:sp>
      <p:sp>
        <p:nvSpPr>
          <p:cNvPr id="5" name="Textfeld 4"/>
          <p:cNvSpPr txBox="1"/>
          <p:nvPr/>
        </p:nvSpPr>
        <p:spPr>
          <a:xfrm>
            <a:off x="1257355" y="3611163"/>
            <a:ext cx="6256664" cy="1321516"/>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Entwicklung eines „</a:t>
            </a:r>
            <a:r>
              <a:rPr lang="de-AT" sz="1050" dirty="0" err="1">
                <a:solidFill>
                  <a:prstClr val="black"/>
                </a:solidFill>
                <a:latin typeface="Century Gothic" panose="020B0502020202020204" pitchFamily="34" charset="0"/>
              </a:rPr>
              <a:t>einschlämmbaren</a:t>
            </a:r>
            <a:r>
              <a:rPr lang="de-AT" sz="1050" dirty="0">
                <a:solidFill>
                  <a:prstClr val="black"/>
                </a:solidFill>
                <a:latin typeface="Century Gothic" panose="020B0502020202020204" pitchFamily="34" charset="0"/>
              </a:rPr>
              <a:t>“ Materials mit ausreichend hoher Wasserdurchlässigkeit für Wassertransport und Gasaustausch</a:t>
            </a:r>
          </a:p>
          <a:p>
            <a:pPr marL="214313" indent="-214313" defTabSz="342900">
              <a:lnSpc>
                <a:spcPct val="150000"/>
              </a:lnSpc>
              <a:buFont typeface="Wingdings" pitchFamily="2" charset="2"/>
              <a:buChar char="§"/>
            </a:pPr>
            <a:r>
              <a:rPr lang="de-AT" sz="1050" dirty="0">
                <a:latin typeface="Century Gothic" panose="020B0502020202020204" pitchFamily="34" charset="0"/>
              </a:rPr>
              <a:t>Versuche mit diversen Mischungen aus (lehmigem) Sand, Kompost und Pflanzenkohle </a:t>
            </a:r>
          </a:p>
          <a:p>
            <a:pPr marL="214313" indent="-214313" defTabSz="342900">
              <a:lnSpc>
                <a:spcPct val="150000"/>
              </a:lnSpc>
              <a:buFont typeface="Wingdings" pitchFamily="2" charset="2"/>
              <a:buChar char="§"/>
            </a:pPr>
            <a:r>
              <a:rPr lang="de-AT" sz="1050" dirty="0">
                <a:latin typeface="Century Gothic" panose="020B0502020202020204" pitchFamily="34" charset="0"/>
              </a:rPr>
              <a:t>Mischung aus 4 Volumenteilen Fugensand (0,5-2mm) und 1 Teil Pflanzenkohle</a:t>
            </a:r>
            <a:endParaRPr lang="de-AT" sz="1050" dirty="0">
              <a:solidFill>
                <a:prstClr val="black"/>
              </a:solidFill>
              <a:latin typeface="Century Gothic" panose="020B0502020202020204" pitchFamily="34" charset="0"/>
            </a:endParaRPr>
          </a:p>
          <a:p>
            <a:pPr defTabSz="342900">
              <a:lnSpc>
                <a:spcPct val="150000"/>
              </a:lnSpc>
            </a:pPr>
            <a:endParaRPr lang="de-AT" sz="1125" dirty="0">
              <a:solidFill>
                <a:prstClr val="black"/>
              </a:solidFill>
              <a:latin typeface="Century Gothic" panose="020B0502020202020204" pitchFamily="34" charset="0"/>
            </a:endParaRPr>
          </a:p>
        </p:txBody>
      </p:sp>
      <p:pic>
        <p:nvPicPr>
          <p:cNvPr id="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479" y="963102"/>
            <a:ext cx="2070515" cy="2554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45887" y="963102"/>
            <a:ext cx="2030024" cy="11838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45887" y="2292638"/>
            <a:ext cx="2030024" cy="12250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728909" y="963102"/>
            <a:ext cx="2029445" cy="25545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hteck 9"/>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2048913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15</a:t>
            </a:fld>
            <a:endParaRPr lang="de-DE" dirty="0">
              <a:solidFill>
                <a:prstClr val="black"/>
              </a:solidFill>
            </a:endParaRPr>
          </a:p>
        </p:txBody>
      </p:sp>
      <p:sp>
        <p:nvSpPr>
          <p:cNvPr id="8" name="Textfeld 7"/>
          <p:cNvSpPr txBox="1"/>
          <p:nvPr/>
        </p:nvSpPr>
        <p:spPr>
          <a:xfrm>
            <a:off x="1257355" y="3804673"/>
            <a:ext cx="6256664" cy="1338828"/>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b="1" dirty="0">
                <a:solidFill>
                  <a:prstClr val="black"/>
                </a:solidFill>
                <a:latin typeface="Century Gothic" panose="020B0502020202020204" pitchFamily="34" charset="0"/>
              </a:rPr>
              <a:t>Skeletterde</a:t>
            </a:r>
            <a:r>
              <a:rPr lang="de-AT" sz="1050" dirty="0">
                <a:solidFill>
                  <a:prstClr val="black"/>
                </a:solidFill>
                <a:latin typeface="Century Gothic" panose="020B0502020202020204" pitchFamily="34" charset="0"/>
              </a:rPr>
              <a:t> (</a:t>
            </a:r>
            <a:r>
              <a:rPr lang="de-AT" sz="1050" dirty="0" err="1">
                <a:solidFill>
                  <a:prstClr val="black"/>
                </a:solidFill>
                <a:latin typeface="Century Gothic" panose="020B0502020202020204" pitchFamily="34" charset="0"/>
              </a:rPr>
              <a:t>structural</a:t>
            </a:r>
            <a:r>
              <a:rPr lang="de-AT" sz="1050" dirty="0">
                <a:solidFill>
                  <a:prstClr val="black"/>
                </a:solidFill>
                <a:latin typeface="Century Gothic" panose="020B0502020202020204" pitchFamily="34" charset="0"/>
              </a:rPr>
              <a:t> </a:t>
            </a:r>
            <a:r>
              <a:rPr lang="de-AT" sz="1050" dirty="0" err="1">
                <a:solidFill>
                  <a:prstClr val="black"/>
                </a:solidFill>
                <a:latin typeface="Century Gothic" panose="020B0502020202020204" pitchFamily="34" charset="0"/>
              </a:rPr>
              <a:t>soil</a:t>
            </a:r>
            <a:r>
              <a:rPr lang="de-AT" sz="1050" dirty="0">
                <a:solidFill>
                  <a:prstClr val="black"/>
                </a:solidFill>
                <a:latin typeface="Century Gothic" panose="020B0502020202020204" pitchFamily="34" charset="0"/>
              </a:rPr>
              <a:t>) = Schotter (Körnung 100-150mm)</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In Schichten von 25-30 cm </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Verdichten VOR Unterspülung der Erde, damit keine Erde zwischen die Steine gepresst wird </a:t>
            </a:r>
          </a:p>
          <a:p>
            <a:pPr defTabSz="342900">
              <a:lnSpc>
                <a:spcPct val="150000"/>
              </a:lnSpc>
            </a:pPr>
            <a:r>
              <a:rPr lang="de-AT" sz="1125" dirty="0">
                <a:solidFill>
                  <a:prstClr val="black"/>
                </a:solidFill>
                <a:latin typeface="Century Gothic" panose="020B0502020202020204" pitchFamily="34" charset="0"/>
              </a:rPr>
              <a:t> </a:t>
            </a:r>
          </a:p>
          <a:p>
            <a:pPr defTabSz="342900">
              <a:lnSpc>
                <a:spcPct val="150000"/>
              </a:lnSpc>
            </a:pPr>
            <a:endParaRPr lang="de-AT" sz="1125" dirty="0">
              <a:solidFill>
                <a:prstClr val="black"/>
              </a:solidFill>
              <a:latin typeface="Century Gothic" panose="020B0502020202020204" pitchFamily="34" charset="0"/>
            </a:endParaRPr>
          </a:p>
        </p:txBody>
      </p:sp>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479" y="991934"/>
            <a:ext cx="2069505" cy="25563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45886" y="991934"/>
            <a:ext cx="4104456" cy="25563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3" name="Inhaltsplatzhalter 3"/>
          <p:cNvSpPr txBox="1">
            <a:spLocks/>
          </p:cNvSpPr>
          <p:nvPr/>
        </p:nvSpPr>
        <p:spPr>
          <a:xfrm>
            <a:off x="1308479" y="322210"/>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050" dirty="0" err="1">
                <a:solidFill>
                  <a:prstClr val="black"/>
                </a:solidFill>
              </a:rPr>
              <a:t>structural</a:t>
            </a:r>
            <a:r>
              <a:rPr sz="1050" dirty="0">
                <a:solidFill>
                  <a:prstClr val="black"/>
                </a:solidFill>
              </a:rPr>
              <a:t> </a:t>
            </a:r>
            <a:r>
              <a:rPr sz="1050" dirty="0" err="1">
                <a:solidFill>
                  <a:prstClr val="black"/>
                </a:solidFill>
              </a:rPr>
              <a:t>soil</a:t>
            </a:r>
            <a:r>
              <a:rPr sz="1050" dirty="0">
                <a:solidFill>
                  <a:prstClr val="black"/>
                </a:solidFill>
              </a:rPr>
              <a:t> </a:t>
            </a:r>
          </a:p>
        </p:txBody>
      </p:sp>
      <p:sp>
        <p:nvSpPr>
          <p:cNvPr id="11" name="Rechteck 10"/>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
        <p:nvSpPr>
          <p:cNvPr id="16" name="Titel 4"/>
          <p:cNvSpPr>
            <a:spLocks noGrp="1"/>
          </p:cNvSpPr>
          <p:nvPr>
            <p:ph type="title"/>
          </p:nvPr>
        </p:nvSpPr>
        <p:spPr>
          <a:xfrm>
            <a:off x="1307450" y="75942"/>
            <a:ext cx="5445000" cy="227926"/>
          </a:xfrm>
        </p:spPr>
        <p:txBody>
          <a:bodyPr>
            <a:normAutofit fontScale="90000"/>
          </a:bodyPr>
          <a:lstStyle/>
          <a:p>
            <a:r>
              <a:rPr lang="de-AT" dirty="0"/>
              <a:t>Stockholm System – Erweiterter Wurzelraum für Bäume</a:t>
            </a:r>
          </a:p>
        </p:txBody>
      </p:sp>
    </p:spTree>
    <p:extLst>
      <p:ext uri="{BB962C8B-B14F-4D97-AF65-F5344CB8AC3E}">
        <p14:creationId xmlns:p14="http://schemas.microsoft.com/office/powerpoint/2010/main" val="1977964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275959" y="3510098"/>
            <a:ext cx="6256664" cy="1321516"/>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b="1" dirty="0">
                <a:solidFill>
                  <a:prstClr val="black"/>
                </a:solidFill>
                <a:latin typeface="Century Gothic" panose="020B0502020202020204" pitchFamily="34" charset="0"/>
              </a:rPr>
              <a:t>Feinsubstrat</a:t>
            </a:r>
            <a:r>
              <a:rPr lang="de-AT" sz="1050" dirty="0">
                <a:solidFill>
                  <a:prstClr val="black"/>
                </a:solidFill>
                <a:latin typeface="Century Gothic" panose="020B0502020202020204" pitchFamily="34" charset="0"/>
              </a:rPr>
              <a:t> auftragen (Schichtdicke max. 2-3cm)</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Mit wenig Wasser etappenweise unter hohem Druck zwischen die Steine spülen</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Verfüllung des Skeletts bis 2 cm unter jeweiliger Schichtoberfläche</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Aufwandmenge ca. 0,25 m³ pro m³ Schotter</a:t>
            </a:r>
          </a:p>
          <a:p>
            <a:pPr defTabSz="342900">
              <a:lnSpc>
                <a:spcPct val="150000"/>
              </a:lnSpc>
            </a:pPr>
            <a:endParaRPr lang="de-AT" sz="1125" dirty="0">
              <a:solidFill>
                <a:prstClr val="black"/>
              </a:solidFill>
              <a:latin typeface="Century Gothic" panose="020B0502020202020204" pitchFamily="34" charset="0"/>
            </a:endParaRP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479" y="573529"/>
            <a:ext cx="2075389" cy="25563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45886" y="573529"/>
            <a:ext cx="4104456" cy="25563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16</a:t>
            </a:fld>
            <a:endParaRPr lang="de-DE" dirty="0">
              <a:solidFill>
                <a:prstClr val="black"/>
              </a:solidFill>
            </a:endParaRPr>
          </a:p>
        </p:txBody>
      </p:sp>
      <p:sp>
        <p:nvSpPr>
          <p:cNvPr id="12"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050" err="1">
                <a:solidFill>
                  <a:prstClr val="black"/>
                </a:solidFill>
              </a:rPr>
              <a:t>structural</a:t>
            </a:r>
            <a:r>
              <a:rPr sz="1050">
                <a:solidFill>
                  <a:prstClr val="black"/>
                </a:solidFill>
              </a:rPr>
              <a:t> </a:t>
            </a:r>
            <a:r>
              <a:rPr sz="1050" err="1">
                <a:solidFill>
                  <a:prstClr val="black"/>
                </a:solidFill>
              </a:rPr>
              <a:t>soil</a:t>
            </a:r>
            <a:r>
              <a:rPr sz="1050">
                <a:solidFill>
                  <a:prstClr val="black"/>
                </a:solidFill>
              </a:rPr>
              <a:t> </a:t>
            </a:r>
          </a:p>
        </p:txBody>
      </p:sp>
      <p:sp>
        <p:nvSpPr>
          <p:cNvPr id="14" name="Titel 4"/>
          <p:cNvSpPr>
            <a:spLocks noGrp="1"/>
          </p:cNvSpPr>
          <p:nvPr>
            <p:ph type="title"/>
          </p:nvPr>
        </p:nvSpPr>
        <p:spPr>
          <a:xfrm>
            <a:off x="1307450" y="75942"/>
            <a:ext cx="5445000" cy="227926"/>
          </a:xfrm>
        </p:spPr>
        <p:txBody>
          <a:bodyPr>
            <a:normAutofit fontScale="90000"/>
          </a:bodyPr>
          <a:lstStyle/>
          <a:p>
            <a:r>
              <a:rPr lang="de-AT" dirty="0"/>
              <a:t>Stockholm System – Erweiterter Wurzelraum für Bäume</a:t>
            </a:r>
          </a:p>
        </p:txBody>
      </p:sp>
      <p:sp>
        <p:nvSpPr>
          <p:cNvPr id="9" name="Rechteck 8"/>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123486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1271619" y="3492028"/>
            <a:ext cx="6256664" cy="1338828"/>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b="1" dirty="0">
                <a:solidFill>
                  <a:prstClr val="black"/>
                </a:solidFill>
                <a:latin typeface="Century Gothic" panose="020B0502020202020204" pitchFamily="34" charset="0"/>
              </a:rPr>
              <a:t>Versetzen von Baumkästen </a:t>
            </a:r>
            <a:r>
              <a:rPr lang="de-AT" sz="1050" dirty="0">
                <a:solidFill>
                  <a:prstClr val="black"/>
                </a:solidFill>
                <a:latin typeface="Century Gothic" panose="020B0502020202020204" pitchFamily="34" charset="0"/>
              </a:rPr>
              <a:t>– auf erster Schicht Skeletterde</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Betonfertigteil (140x140x70cm) justiert auf Schotter 2-4mm</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Anschließend zweite Schicht Skeletterde (</a:t>
            </a:r>
            <a:r>
              <a:rPr lang="de-AT" sz="1050" dirty="0" err="1">
                <a:solidFill>
                  <a:prstClr val="black"/>
                </a:solidFill>
                <a:latin typeface="Century Gothic" panose="020B0502020202020204" pitchFamily="34" charset="0"/>
              </a:rPr>
              <a:t>structural</a:t>
            </a:r>
            <a:r>
              <a:rPr lang="de-AT" sz="1050" dirty="0">
                <a:solidFill>
                  <a:prstClr val="black"/>
                </a:solidFill>
                <a:latin typeface="Century Gothic" panose="020B0502020202020204" pitchFamily="34" charset="0"/>
              </a:rPr>
              <a:t> </a:t>
            </a:r>
            <a:r>
              <a:rPr lang="de-AT" sz="1050" dirty="0" err="1">
                <a:solidFill>
                  <a:prstClr val="black"/>
                </a:solidFill>
                <a:latin typeface="Century Gothic" panose="020B0502020202020204" pitchFamily="34" charset="0"/>
              </a:rPr>
              <a:t>soil</a:t>
            </a:r>
            <a:r>
              <a:rPr lang="de-AT" sz="1050" dirty="0">
                <a:solidFill>
                  <a:prstClr val="black"/>
                </a:solidFill>
                <a:latin typeface="Century Gothic" panose="020B0502020202020204" pitchFamily="34" charset="0"/>
              </a:rPr>
              <a:t>)</a:t>
            </a:r>
          </a:p>
          <a:p>
            <a:pPr marL="214313" indent="-214313" defTabSz="342900">
              <a:lnSpc>
                <a:spcPct val="150000"/>
              </a:lnSpc>
              <a:buFont typeface="Wingdings" panose="05000000000000000000" pitchFamily="2" charset="2"/>
              <a:buChar char="Ø"/>
            </a:pPr>
            <a:endParaRPr lang="de-AT" sz="1125" dirty="0">
              <a:solidFill>
                <a:prstClr val="black"/>
              </a:solidFill>
              <a:latin typeface="Century Gothic" panose="020B0502020202020204" pitchFamily="34" charset="0"/>
            </a:endParaRPr>
          </a:p>
          <a:p>
            <a:pPr defTabSz="342900">
              <a:lnSpc>
                <a:spcPct val="150000"/>
              </a:lnSpc>
            </a:pPr>
            <a:endParaRPr lang="de-AT" sz="1125" dirty="0">
              <a:solidFill>
                <a:prstClr val="black"/>
              </a:solidFill>
              <a:latin typeface="Century Gothic" panose="020B0502020202020204" pitchFamily="34" charset="0"/>
            </a:endParaRPr>
          </a:p>
        </p:txBody>
      </p:sp>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5886" y="573527"/>
            <a:ext cx="4104456" cy="255635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09965" y="573527"/>
            <a:ext cx="2073904" cy="255635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17</a:t>
            </a:fld>
            <a:endParaRPr lang="de-DE" dirty="0">
              <a:solidFill>
                <a:prstClr val="black"/>
              </a:solidFill>
            </a:endParaRPr>
          </a:p>
        </p:txBody>
      </p:sp>
      <p:sp>
        <p:nvSpPr>
          <p:cNvPr id="11"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050" err="1">
                <a:solidFill>
                  <a:prstClr val="black"/>
                </a:solidFill>
              </a:rPr>
              <a:t>structural</a:t>
            </a:r>
            <a:r>
              <a:rPr sz="1050">
                <a:solidFill>
                  <a:prstClr val="black"/>
                </a:solidFill>
              </a:rPr>
              <a:t> </a:t>
            </a:r>
            <a:r>
              <a:rPr sz="1050" err="1">
                <a:solidFill>
                  <a:prstClr val="black"/>
                </a:solidFill>
              </a:rPr>
              <a:t>soil</a:t>
            </a:r>
            <a:r>
              <a:rPr sz="1050">
                <a:solidFill>
                  <a:prstClr val="black"/>
                </a:solidFill>
              </a:rPr>
              <a:t> </a:t>
            </a:r>
          </a:p>
        </p:txBody>
      </p:sp>
      <p:sp>
        <p:nvSpPr>
          <p:cNvPr id="12" name="Titel 4"/>
          <p:cNvSpPr>
            <a:spLocks noGrp="1"/>
          </p:cNvSpPr>
          <p:nvPr>
            <p:ph type="title"/>
          </p:nvPr>
        </p:nvSpPr>
        <p:spPr>
          <a:xfrm>
            <a:off x="1307450" y="75942"/>
            <a:ext cx="5445000" cy="227926"/>
          </a:xfrm>
        </p:spPr>
        <p:txBody>
          <a:bodyPr>
            <a:normAutofit fontScale="90000"/>
          </a:bodyPr>
          <a:lstStyle/>
          <a:p>
            <a:r>
              <a:rPr lang="de-AT" dirty="0"/>
              <a:t>Stockholm System – Erweiterter Wurzelraum für Bäume</a:t>
            </a:r>
          </a:p>
        </p:txBody>
      </p:sp>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321794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275959" y="3492029"/>
            <a:ext cx="6256664" cy="1321516"/>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b="1" dirty="0">
                <a:solidFill>
                  <a:prstClr val="black"/>
                </a:solidFill>
                <a:latin typeface="Century Gothic" panose="020B0502020202020204" pitchFamily="34" charset="0"/>
              </a:rPr>
              <a:t>Einbau von Einlaufschächten </a:t>
            </a:r>
            <a:r>
              <a:rPr lang="de-AT" sz="1050" dirty="0">
                <a:solidFill>
                  <a:prstClr val="black"/>
                </a:solidFill>
                <a:latin typeface="Century Gothic" panose="020B0502020202020204" pitchFamily="34" charset="0"/>
              </a:rPr>
              <a:t>– direkt auf verdichteten Boden</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Verlegung von Vollsickerrohren auf luftdurchlässiger Tragschicht</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Notüberlauf zu anderer Versickerungsanlage (mind. 10cm über Teilsickerrohr)</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Integrierter Schlammfang (mind. 40cm)</a:t>
            </a:r>
          </a:p>
          <a:p>
            <a:pPr defTabSz="342900">
              <a:lnSpc>
                <a:spcPct val="150000"/>
              </a:lnSpc>
            </a:pPr>
            <a:endParaRPr lang="de-AT" sz="1125" dirty="0">
              <a:solidFill>
                <a:prstClr val="black"/>
              </a:solidFill>
              <a:latin typeface="Century Gothic" panose="020B0502020202020204" pitchFamily="34" charset="0"/>
            </a:endParaRPr>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478" y="573528"/>
            <a:ext cx="2075390" cy="255635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45886" y="573528"/>
            <a:ext cx="4104456" cy="255635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18</a:t>
            </a:fld>
            <a:endParaRPr lang="de-DE" dirty="0">
              <a:solidFill>
                <a:prstClr val="black"/>
              </a:solidFill>
            </a:endParaRPr>
          </a:p>
        </p:txBody>
      </p:sp>
      <p:sp>
        <p:nvSpPr>
          <p:cNvPr id="14"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050" err="1">
                <a:solidFill>
                  <a:prstClr val="black"/>
                </a:solidFill>
              </a:rPr>
              <a:t>structural</a:t>
            </a:r>
            <a:r>
              <a:rPr sz="1050">
                <a:solidFill>
                  <a:prstClr val="black"/>
                </a:solidFill>
              </a:rPr>
              <a:t> </a:t>
            </a:r>
            <a:r>
              <a:rPr sz="1050" err="1">
                <a:solidFill>
                  <a:prstClr val="black"/>
                </a:solidFill>
              </a:rPr>
              <a:t>soil</a:t>
            </a:r>
            <a:r>
              <a:rPr sz="1050">
                <a:solidFill>
                  <a:prstClr val="black"/>
                </a:solidFill>
              </a:rPr>
              <a:t> </a:t>
            </a:r>
          </a:p>
        </p:txBody>
      </p:sp>
      <p:sp>
        <p:nvSpPr>
          <p:cNvPr id="15" name="Titel 4"/>
          <p:cNvSpPr>
            <a:spLocks noGrp="1"/>
          </p:cNvSpPr>
          <p:nvPr>
            <p:ph type="title"/>
          </p:nvPr>
        </p:nvSpPr>
        <p:spPr>
          <a:xfrm>
            <a:off x="1307450" y="75942"/>
            <a:ext cx="5445000" cy="227926"/>
          </a:xfrm>
        </p:spPr>
        <p:txBody>
          <a:bodyPr>
            <a:normAutofit fontScale="90000"/>
          </a:bodyPr>
          <a:lstStyle/>
          <a:p>
            <a:r>
              <a:rPr lang="de-AT" dirty="0"/>
              <a:t>Stockholm System – Erweiterter Wurzelraum für Bäume</a:t>
            </a:r>
          </a:p>
        </p:txBody>
      </p:sp>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4189335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1271618" y="3487503"/>
            <a:ext cx="6256664" cy="1079142"/>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b="1" dirty="0">
                <a:solidFill>
                  <a:prstClr val="black"/>
                </a:solidFill>
                <a:latin typeface="Century Gothic" panose="020B0502020202020204" pitchFamily="34" charset="0"/>
              </a:rPr>
              <a:t>Luftdurchlässige Tragschicht</a:t>
            </a:r>
            <a:r>
              <a:rPr lang="de-AT" sz="1050" dirty="0">
                <a:solidFill>
                  <a:prstClr val="black"/>
                </a:solidFill>
                <a:latin typeface="Century Gothic" panose="020B0502020202020204" pitchFamily="34" charset="0"/>
              </a:rPr>
              <a:t> = Schotter (Körnung 32-63mm)</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Belüftungs-/ Verteilungsschicht; Schichtdicke ca. 20cm, verdichtet</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Abdecken mit Geotextil als Trennlage zum Belagsaufbau Geh-/Radweg</a:t>
            </a:r>
          </a:p>
          <a:p>
            <a:pPr defTabSz="342900">
              <a:lnSpc>
                <a:spcPct val="150000"/>
              </a:lnSpc>
            </a:pPr>
            <a:endParaRPr lang="de-AT" sz="1125" dirty="0">
              <a:solidFill>
                <a:prstClr val="black"/>
              </a:solidFill>
              <a:latin typeface="Century Gothic" panose="020B0502020202020204" pitchFamily="34" charset="0"/>
            </a:endParaRPr>
          </a:p>
        </p:txBody>
      </p:sp>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478" y="569002"/>
            <a:ext cx="2075390" cy="25608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45886" y="569002"/>
            <a:ext cx="4104456" cy="25608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19</a:t>
            </a:fld>
            <a:endParaRPr lang="de-DE" dirty="0">
              <a:solidFill>
                <a:prstClr val="black"/>
              </a:solidFill>
            </a:endParaRPr>
          </a:p>
        </p:txBody>
      </p:sp>
      <p:sp>
        <p:nvSpPr>
          <p:cNvPr id="14"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050" err="1">
                <a:solidFill>
                  <a:prstClr val="black"/>
                </a:solidFill>
              </a:rPr>
              <a:t>structural</a:t>
            </a:r>
            <a:r>
              <a:rPr sz="1050">
                <a:solidFill>
                  <a:prstClr val="black"/>
                </a:solidFill>
              </a:rPr>
              <a:t> </a:t>
            </a:r>
            <a:r>
              <a:rPr sz="1050" err="1">
                <a:solidFill>
                  <a:prstClr val="black"/>
                </a:solidFill>
              </a:rPr>
              <a:t>soil</a:t>
            </a:r>
            <a:r>
              <a:rPr sz="1050">
                <a:solidFill>
                  <a:prstClr val="black"/>
                </a:solidFill>
              </a:rPr>
              <a:t> </a:t>
            </a:r>
          </a:p>
        </p:txBody>
      </p:sp>
      <p:sp>
        <p:nvSpPr>
          <p:cNvPr id="15" name="Titel 4"/>
          <p:cNvSpPr>
            <a:spLocks noGrp="1"/>
          </p:cNvSpPr>
          <p:nvPr>
            <p:ph type="title"/>
          </p:nvPr>
        </p:nvSpPr>
        <p:spPr>
          <a:xfrm>
            <a:off x="1307450" y="75942"/>
            <a:ext cx="5445000" cy="227926"/>
          </a:xfrm>
        </p:spPr>
        <p:txBody>
          <a:bodyPr>
            <a:normAutofit fontScale="90000"/>
          </a:bodyPr>
          <a:lstStyle/>
          <a:p>
            <a:r>
              <a:rPr lang="de-AT" dirty="0"/>
              <a:t>Stockholm System – Erweiterter Wurzelraum für Bäume</a:t>
            </a:r>
          </a:p>
        </p:txBody>
      </p:sp>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52723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AFE12-E124-9CD1-9D82-58931C1103D8}"/>
            </a:ext>
          </a:extLst>
        </p:cNvPr>
        <p:cNvGrpSpPr/>
        <p:nvPr/>
      </p:nvGrpSpPr>
      <p:grpSpPr>
        <a:xfrm>
          <a:off x="0" y="0"/>
          <a:ext cx="0" cy="0"/>
          <a:chOff x="0" y="0"/>
          <a:chExt cx="0" cy="0"/>
        </a:xfrm>
      </p:grpSpPr>
      <p:pic>
        <p:nvPicPr>
          <p:cNvPr id="14" name="Picture 3">
            <a:extLst>
              <a:ext uri="{FF2B5EF4-FFF2-40B4-BE49-F238E27FC236}">
                <a16:creationId xmlns:a16="http://schemas.microsoft.com/office/drawing/2014/main" id="{783FC16D-EB0F-D0EF-2023-D99A8FAD4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92578" y="2915639"/>
            <a:ext cx="1485136" cy="20823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8A3B768E-A61F-E87B-5102-5E0E5D879D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27819" y="-19458"/>
            <a:ext cx="1047430" cy="42560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2">
            <a:extLst>
              <a:ext uri="{FF2B5EF4-FFF2-40B4-BE49-F238E27FC236}">
                <a16:creationId xmlns:a16="http://schemas.microsoft.com/office/drawing/2014/main" id="{F0A0E51B-FF98-C9DC-576C-7839E003837C}"/>
              </a:ext>
            </a:extLst>
          </p:cNvPr>
          <p:cNvSpPr txBox="1">
            <a:spLocks/>
          </p:cNvSpPr>
          <p:nvPr/>
        </p:nvSpPr>
        <p:spPr bwMode="auto">
          <a:xfrm>
            <a:off x="1165383" y="127554"/>
            <a:ext cx="7909865" cy="46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lvl1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ＭＳ Ｐゴシック" charset="0"/>
                <a:cs typeface="Arial Unicode MS"/>
              </a:defRPr>
            </a:lvl1pPr>
            <a:lvl2pPr marL="358775" indent="-179388" algn="l" defTabSz="457200" rtl="0" eaLnBrk="0" fontAlgn="base" hangingPunct="0">
              <a:lnSpc>
                <a:spcPts val="2500"/>
              </a:lnSpc>
              <a:spcBef>
                <a:spcPct val="0"/>
              </a:spcBef>
              <a:spcAft>
                <a:spcPct val="0"/>
              </a:spcAft>
              <a:buClr>
                <a:srgbClr val="AFD923"/>
              </a:buClr>
              <a:buFont typeface="Symbol" panose="05050102010706020507" pitchFamily="18" charset="2"/>
              <a:buChar char="-"/>
              <a:defRPr kern="1200">
                <a:solidFill>
                  <a:srgbClr val="6F6F63"/>
                </a:solidFill>
                <a:latin typeface="+mn-lt"/>
                <a:ea typeface="Arial Unicode MS" pitchFamily="34" charset="-128"/>
                <a:cs typeface="Arial Unicode MS"/>
              </a:defRPr>
            </a:lvl2pPr>
            <a:lvl3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Arial Unicode MS" pitchFamily="34" charset="-128"/>
                <a:cs typeface="Arial Unicode MS"/>
              </a:defRPr>
            </a:lvl3pPr>
            <a:lvl4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Arial Unicode MS" pitchFamily="34" charset="-128"/>
                <a:cs typeface="Arial Unicode MS"/>
              </a:defRPr>
            </a:lvl4pPr>
            <a:lvl5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Arial Unicode MS" pitchFamily="34" charset="-128"/>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altLang="de-DE" sz="2000" u="sng" dirty="0">
                <a:solidFill>
                  <a:schemeClr val="tx1"/>
                </a:solidFill>
                <a:ea typeface="ＭＳ Ｐゴシック" panose="020B0600070205080204" pitchFamily="34" charset="-128"/>
                <a:cs typeface="Arial Unicode MS" panose="020B0604020202020204" pitchFamily="34" charset="-128"/>
              </a:rPr>
              <a:t>Inhalt</a:t>
            </a:r>
          </a:p>
          <a:p>
            <a:pPr marL="0" indent="0">
              <a:lnSpc>
                <a:spcPct val="100000"/>
              </a:lnSpc>
              <a:buNone/>
            </a:pPr>
            <a:endParaRPr lang="de-DE" altLang="de-DE" sz="1000" u="sng" dirty="0">
              <a:solidFill>
                <a:schemeClr val="tx1"/>
              </a:solidFill>
              <a:ea typeface="ＭＳ Ｐゴシック" panose="020B0600070205080204" pitchFamily="34" charset="-128"/>
              <a:cs typeface="Arial Unicode MS" panose="020B0604020202020204" pitchFamily="34" charset="-128"/>
            </a:endParaRPr>
          </a:p>
          <a:p>
            <a:r>
              <a:rPr lang="de-DE" altLang="de-DE" sz="1800" dirty="0">
                <a:solidFill>
                  <a:schemeClr val="tx1"/>
                </a:solidFill>
                <a:ea typeface="ＭＳ Ｐゴシック" panose="020B0600070205080204" pitchFamily="34" charset="-128"/>
                <a:cs typeface="Arial Unicode MS" panose="020B0604020202020204" pitchFamily="34" charset="-128"/>
              </a:rPr>
              <a:t>Einleitung, Strategien, Herausforderungen</a:t>
            </a:r>
          </a:p>
          <a:p>
            <a:r>
              <a:rPr lang="de-DE" altLang="de-DE" sz="1800" dirty="0">
                <a:solidFill>
                  <a:schemeClr val="tx1"/>
                </a:solidFill>
                <a:ea typeface="ＭＳ Ｐゴシック" panose="020B0600070205080204" pitchFamily="34" charset="-128"/>
                <a:cs typeface="Arial Unicode MS" panose="020B0604020202020204" pitchFamily="34" charset="-128"/>
              </a:rPr>
              <a:t>Ausgewählte Umsetzungsbeispiele und deren Bauweisen</a:t>
            </a:r>
          </a:p>
          <a:p>
            <a:r>
              <a:rPr lang="de-DE" altLang="de-DE" sz="1800" dirty="0">
                <a:solidFill>
                  <a:schemeClr val="tx1"/>
                </a:solidFill>
                <a:ea typeface="ＭＳ Ｐゴシック" panose="020B0600070205080204" pitchFamily="34" charset="-128"/>
                <a:cs typeface="Arial Unicode MS" panose="020B0604020202020204" pitchFamily="34" charset="-128"/>
              </a:rPr>
              <a:t>Exkurs Pflanzenkohle</a:t>
            </a:r>
          </a:p>
          <a:p>
            <a:r>
              <a:rPr lang="de-DE" altLang="de-DE" sz="1800" dirty="0">
                <a:solidFill>
                  <a:schemeClr val="tx1"/>
                </a:solidFill>
                <a:ea typeface="ＭＳ Ｐゴシック" panose="020B0600070205080204" pitchFamily="34" charset="-128"/>
                <a:cs typeface="Arial Unicode MS" panose="020B0604020202020204" pitchFamily="34" charset="-128"/>
              </a:rPr>
              <a:t>Forschungsprojekte aus Graz</a:t>
            </a:r>
          </a:p>
          <a:p>
            <a:r>
              <a:rPr lang="de-DE" altLang="de-DE" sz="1800" dirty="0">
                <a:solidFill>
                  <a:schemeClr val="tx1"/>
                </a:solidFill>
                <a:ea typeface="ＭＳ Ｐゴシック" panose="020B0600070205080204" pitchFamily="34" charset="-128"/>
                <a:cs typeface="Arial Unicode MS" panose="020B0604020202020204" pitchFamily="34" charset="-128"/>
              </a:rPr>
              <a:t>Regelaufbauten aus Graz – Planungsbuch Grün</a:t>
            </a:r>
          </a:p>
          <a:p>
            <a:r>
              <a:rPr lang="de-DE" altLang="de-DE" sz="1800" dirty="0">
                <a:solidFill>
                  <a:schemeClr val="tx1"/>
                </a:solidFill>
                <a:ea typeface="ＭＳ Ｐゴシック" panose="020B0600070205080204" pitchFamily="34" charset="-128"/>
                <a:cs typeface="Arial Unicode MS" panose="020B0604020202020204" pitchFamily="34" charset="-128"/>
              </a:rPr>
              <a:t>Potential und Mehrwert der blau-grünen Infrastruktur im Vergleich</a:t>
            </a:r>
          </a:p>
          <a:p>
            <a:r>
              <a:rPr lang="de-DE" altLang="de-DE" sz="1800" dirty="0">
                <a:solidFill>
                  <a:schemeClr val="tx1"/>
                </a:solidFill>
                <a:ea typeface="ＭＳ Ｐゴシック" panose="020B0600070205080204" pitchFamily="34" charset="-128"/>
                <a:cs typeface="Arial Unicode MS" panose="020B0604020202020204" pitchFamily="34" charset="-128"/>
              </a:rPr>
              <a:t>Zusammenfassung</a:t>
            </a: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p:txBody>
      </p:sp>
      <p:pic>
        <p:nvPicPr>
          <p:cNvPr id="7" name="Grafik 6">
            <a:extLst>
              <a:ext uri="{FF2B5EF4-FFF2-40B4-BE49-F238E27FC236}">
                <a16:creationId xmlns:a16="http://schemas.microsoft.com/office/drawing/2014/main" id="{13800CA2-B530-7DEE-6236-0927F208DC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7686" y="3228546"/>
            <a:ext cx="2571637" cy="1928728"/>
          </a:xfrm>
          <a:prstGeom prst="rect">
            <a:avLst/>
          </a:prstGeom>
        </p:spPr>
      </p:pic>
      <p:pic>
        <p:nvPicPr>
          <p:cNvPr id="8" name="Grafik 7">
            <a:extLst>
              <a:ext uri="{FF2B5EF4-FFF2-40B4-BE49-F238E27FC236}">
                <a16:creationId xmlns:a16="http://schemas.microsoft.com/office/drawing/2014/main" id="{6B9288F3-D210-0122-9319-D6AEE974E0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38"/>
          <a:stretch/>
        </p:blipFill>
        <p:spPr>
          <a:xfrm>
            <a:off x="892277" y="3219883"/>
            <a:ext cx="2097755" cy="1934678"/>
          </a:xfrm>
          <a:prstGeom prst="rect">
            <a:avLst/>
          </a:prstGeom>
        </p:spPr>
      </p:pic>
      <p:pic>
        <p:nvPicPr>
          <p:cNvPr id="9" name="Grafik 8">
            <a:extLst>
              <a:ext uri="{FF2B5EF4-FFF2-40B4-BE49-F238E27FC236}">
                <a16:creationId xmlns:a16="http://schemas.microsoft.com/office/drawing/2014/main" id="{DDC5AFEF-C976-B2E6-640C-FDFC969D22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3199" y="3247372"/>
            <a:ext cx="1579993" cy="1909902"/>
          </a:xfrm>
          <a:prstGeom prst="rect">
            <a:avLst/>
          </a:prstGeom>
        </p:spPr>
      </p:pic>
      <p:pic>
        <p:nvPicPr>
          <p:cNvPr id="10" name="Grafik 9">
            <a:extLst>
              <a:ext uri="{FF2B5EF4-FFF2-40B4-BE49-F238E27FC236}">
                <a16:creationId xmlns:a16="http://schemas.microsoft.com/office/drawing/2014/main" id="{62C99E23-43A3-6DDB-1791-5022165A7F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41255" y="3244131"/>
            <a:ext cx="2513107" cy="1913143"/>
          </a:xfrm>
          <a:prstGeom prst="rect">
            <a:avLst/>
          </a:prstGeom>
        </p:spPr>
      </p:pic>
      <p:sp>
        <p:nvSpPr>
          <p:cNvPr id="11" name="Textplatzhalter 2">
            <a:extLst>
              <a:ext uri="{FF2B5EF4-FFF2-40B4-BE49-F238E27FC236}">
                <a16:creationId xmlns:a16="http://schemas.microsoft.com/office/drawing/2014/main" id="{DA3D72A1-FD3D-B567-CA76-978C901A3E15}"/>
              </a:ext>
            </a:extLst>
          </p:cNvPr>
          <p:cNvSpPr>
            <a:spLocks noGrp="1"/>
          </p:cNvSpPr>
          <p:nvPr>
            <p:ph type="body" sz="quarter" idx="13"/>
          </p:nvPr>
        </p:nvSpPr>
        <p:spPr>
          <a:xfrm>
            <a:off x="892277" y="4936021"/>
            <a:ext cx="3075318" cy="198846"/>
          </a:xfrm>
        </p:spPr>
        <p:txBody>
          <a:bodyPr/>
          <a:lstStyle/>
          <a:p>
            <a:r>
              <a:rPr lang="de-DE" sz="800" b="1" dirty="0">
                <a:solidFill>
                  <a:schemeClr val="bg1"/>
                </a:solidFill>
              </a:rPr>
              <a:t>Quelle: Abteilung </a:t>
            </a:r>
            <a:r>
              <a:rPr lang="de-DE" sz="800" b="1" dirty="0" err="1">
                <a:solidFill>
                  <a:schemeClr val="bg1"/>
                </a:solidFill>
              </a:rPr>
              <a:t>Grünraum</a:t>
            </a:r>
            <a:r>
              <a:rPr lang="de-DE" sz="800" b="1" dirty="0">
                <a:solidFill>
                  <a:schemeClr val="bg1"/>
                </a:solidFill>
              </a:rPr>
              <a:t> und Gewässer, Radl, Grießer, Feuchter</a:t>
            </a:r>
          </a:p>
        </p:txBody>
      </p:sp>
    </p:spTree>
    <p:extLst>
      <p:ext uri="{BB962C8B-B14F-4D97-AF65-F5344CB8AC3E}">
        <p14:creationId xmlns:p14="http://schemas.microsoft.com/office/powerpoint/2010/main" val="17934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1271619" y="3484719"/>
            <a:ext cx="6256664" cy="1061829"/>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b="1" dirty="0">
                <a:solidFill>
                  <a:prstClr val="black"/>
                </a:solidFill>
                <a:latin typeface="Century Gothic" panose="020B0502020202020204" pitchFamily="34" charset="0"/>
              </a:rPr>
              <a:t>Unterbau Belag/ Oberfläche</a:t>
            </a:r>
            <a:endParaRPr lang="de-AT" sz="1050" dirty="0">
              <a:solidFill>
                <a:prstClr val="black"/>
              </a:solidFill>
              <a:latin typeface="Century Gothic" panose="020B0502020202020204" pitchFamily="34" charset="0"/>
            </a:endParaRP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Variabel (z.B.: für Pflaster, Asphalt, Erde, etc.)</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Verfüllen der Baumkästen mit Pflanzerde, Bäume pflanzen</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Mineralische </a:t>
            </a:r>
            <a:r>
              <a:rPr lang="de-AT" sz="1050" dirty="0" err="1">
                <a:solidFill>
                  <a:prstClr val="black"/>
                </a:solidFill>
                <a:latin typeface="Century Gothic" panose="020B0502020202020204" pitchFamily="34" charset="0"/>
              </a:rPr>
              <a:t>Mulchschicht</a:t>
            </a:r>
            <a:r>
              <a:rPr lang="de-AT" sz="1050" dirty="0">
                <a:solidFill>
                  <a:prstClr val="black"/>
                </a:solidFill>
                <a:latin typeface="Century Gothic" panose="020B0502020202020204" pitchFamily="34" charset="0"/>
              </a:rPr>
              <a:t> - Splitt 4-8mm</a:t>
            </a:r>
          </a:p>
        </p:txBody>
      </p:sp>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39871" y="566219"/>
            <a:ext cx="4110471" cy="25608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08479" y="566219"/>
            <a:ext cx="2075333" cy="25608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20</a:t>
            </a:fld>
            <a:endParaRPr lang="de-DE" dirty="0">
              <a:solidFill>
                <a:prstClr val="black"/>
              </a:solidFill>
            </a:endParaRPr>
          </a:p>
        </p:txBody>
      </p:sp>
      <p:sp>
        <p:nvSpPr>
          <p:cNvPr id="11"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050" err="1">
                <a:solidFill>
                  <a:prstClr val="black"/>
                </a:solidFill>
              </a:rPr>
              <a:t>structural</a:t>
            </a:r>
            <a:r>
              <a:rPr sz="1050">
                <a:solidFill>
                  <a:prstClr val="black"/>
                </a:solidFill>
              </a:rPr>
              <a:t> </a:t>
            </a:r>
            <a:r>
              <a:rPr sz="1050" err="1">
                <a:solidFill>
                  <a:prstClr val="black"/>
                </a:solidFill>
              </a:rPr>
              <a:t>soil</a:t>
            </a:r>
            <a:r>
              <a:rPr sz="1050">
                <a:solidFill>
                  <a:prstClr val="black"/>
                </a:solidFill>
              </a:rPr>
              <a:t> </a:t>
            </a:r>
          </a:p>
        </p:txBody>
      </p:sp>
      <p:sp>
        <p:nvSpPr>
          <p:cNvPr id="12" name="Titel 4"/>
          <p:cNvSpPr>
            <a:spLocks noGrp="1"/>
          </p:cNvSpPr>
          <p:nvPr>
            <p:ph type="title"/>
          </p:nvPr>
        </p:nvSpPr>
        <p:spPr>
          <a:xfrm>
            <a:off x="1307450" y="75942"/>
            <a:ext cx="5445000" cy="227926"/>
          </a:xfrm>
        </p:spPr>
        <p:txBody>
          <a:bodyPr>
            <a:normAutofit fontScale="90000"/>
          </a:bodyPr>
          <a:lstStyle/>
          <a:p>
            <a:r>
              <a:rPr lang="de-AT" dirty="0"/>
              <a:t>Stockholm System – Erweiterter Wurzelraum für Bäume</a:t>
            </a:r>
          </a:p>
        </p:txBody>
      </p:sp>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262002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089158" y="3074972"/>
            <a:ext cx="1854000" cy="1390500"/>
          </a:xfrm>
          <a:prstGeom prst="rect">
            <a:avLst/>
          </a:prstGeom>
        </p:spPr>
      </p:pic>
      <p:sp>
        <p:nvSpPr>
          <p:cNvPr id="2" name="Foliennummernplatzhalter 1"/>
          <p:cNvSpPr>
            <a:spLocks noGrp="1"/>
          </p:cNvSpPr>
          <p:nvPr>
            <p:ph type="sldNum" sz="quarter" idx="4"/>
          </p:nvPr>
        </p:nvSpPr>
        <p:spPr>
          <a:xfrm>
            <a:off x="8172400" y="4859756"/>
            <a:ext cx="363471" cy="273844"/>
          </a:xfrm>
        </p:spPr>
        <p:txBody>
          <a:bodyPr/>
          <a:lstStyle/>
          <a:p>
            <a:fld id="{C9E5F9FF-9071-454B-800F-13C7D91896B1}" type="slidenum">
              <a:rPr lang="de-DE" smtClean="0">
                <a:solidFill>
                  <a:prstClr val="black"/>
                </a:solidFill>
              </a:rPr>
              <a:pPr/>
              <a:t>21</a:t>
            </a:fld>
            <a:endParaRPr lang="de-DE" dirty="0">
              <a:solidFill>
                <a:prstClr val="black"/>
              </a:solidFill>
            </a:endParaRPr>
          </a:p>
        </p:txBody>
      </p:sp>
      <p:sp>
        <p:nvSpPr>
          <p:cNvPr id="13" name="Inhaltsplatzhalter 3"/>
          <p:cNvSpPr txBox="1">
            <a:spLocks/>
          </p:cNvSpPr>
          <p:nvPr/>
        </p:nvSpPr>
        <p:spPr>
          <a:xfrm>
            <a:off x="1166312" y="538122"/>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…und die Erfolge? – Eggenberger Allee </a:t>
            </a:r>
            <a:r>
              <a:rPr lang="de-DE" sz="1050" b="0" i="1" dirty="0">
                <a:solidFill>
                  <a:prstClr val="black"/>
                </a:solidFill>
              </a:rPr>
              <a:t>(Acer </a:t>
            </a:r>
            <a:r>
              <a:rPr lang="de-DE" sz="1050" b="0" i="1" dirty="0" err="1">
                <a:solidFill>
                  <a:prstClr val="black"/>
                </a:solidFill>
              </a:rPr>
              <a:t>platanoides</a:t>
            </a:r>
            <a:r>
              <a:rPr lang="de-DE" sz="1050" b="0" i="1" dirty="0">
                <a:solidFill>
                  <a:prstClr val="black"/>
                </a:solidFill>
              </a:rPr>
              <a:t> `</a:t>
            </a:r>
            <a:r>
              <a:rPr lang="de-DE" sz="1050" b="0" dirty="0" err="1">
                <a:solidFill>
                  <a:prstClr val="black"/>
                </a:solidFill>
              </a:rPr>
              <a:t>Fairview</a:t>
            </a:r>
            <a:r>
              <a:rPr lang="de-DE" sz="1050" b="0" dirty="0">
                <a:solidFill>
                  <a:prstClr val="black"/>
                </a:solidFill>
              </a:rPr>
              <a:t>‘, Herbst 2017)</a:t>
            </a:r>
            <a:endParaRPr sz="1050" dirty="0">
              <a:solidFill>
                <a:prstClr val="black"/>
              </a:solidFill>
            </a:endParaRPr>
          </a:p>
        </p:txBody>
      </p:sp>
      <p:sp>
        <p:nvSpPr>
          <p:cNvPr id="14" name="Titel 4"/>
          <p:cNvSpPr>
            <a:spLocks noGrp="1"/>
          </p:cNvSpPr>
          <p:nvPr>
            <p:ph type="title"/>
          </p:nvPr>
        </p:nvSpPr>
        <p:spPr>
          <a:xfrm>
            <a:off x="1179123" y="168019"/>
            <a:ext cx="5445000" cy="227926"/>
          </a:xfrm>
        </p:spPr>
        <p:txBody>
          <a:bodyPr>
            <a:noAutofit/>
          </a:bodyPr>
          <a:lstStyle/>
          <a:p>
            <a:r>
              <a:rPr lang="de-AT" sz="2100" b="0" dirty="0">
                <a:solidFill>
                  <a:schemeClr val="accent6"/>
                </a:solidFill>
              </a:rPr>
              <a:t>Stockholm System seit 2017 in Graz</a:t>
            </a:r>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69" y="898897"/>
            <a:ext cx="5065442" cy="3799082"/>
          </a:xfrm>
          <a:prstGeom prst="rect">
            <a:avLst/>
          </a:prstGeom>
        </p:spPr>
      </p:pic>
      <p:pic>
        <p:nvPicPr>
          <p:cNvPr id="15" name="Grafik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089045" y="1124751"/>
            <a:ext cx="1854900" cy="1391175"/>
          </a:xfrm>
          <a:prstGeom prst="rect">
            <a:avLst/>
          </a:prstGeom>
        </p:spPr>
      </p:pic>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3518007" y="1372427"/>
            <a:ext cx="3798900" cy="2849175"/>
          </a:xfrm>
          <a:prstGeom prst="rect">
            <a:avLst/>
          </a:prstGeom>
        </p:spPr>
      </p:pic>
      <p:pic>
        <p:nvPicPr>
          <p:cNvPr id="3" name="Grafik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69620" y="1367639"/>
            <a:ext cx="3798000" cy="2848500"/>
          </a:xfrm>
          <a:prstGeom prst="rect">
            <a:avLst/>
          </a:prstGeom>
        </p:spPr>
      </p:pic>
      <p:sp>
        <p:nvSpPr>
          <p:cNvPr id="12" name="Rechteck 11"/>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1119" y="892889"/>
            <a:ext cx="2835000" cy="3780000"/>
          </a:xfrm>
          <a:prstGeom prst="rect">
            <a:avLst/>
          </a:prstGeom>
        </p:spPr>
      </p:pic>
      <p:pic>
        <p:nvPicPr>
          <p:cNvPr id="7" name="Grafik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72083" y="901889"/>
            <a:ext cx="5040000" cy="3780000"/>
          </a:xfrm>
          <a:prstGeom prst="rect">
            <a:avLst/>
          </a:prstGeom>
        </p:spPr>
      </p:pic>
      <p:sp>
        <p:nvSpPr>
          <p:cNvPr id="16" name="Textfeld 15"/>
          <p:cNvSpPr txBox="1"/>
          <p:nvPr/>
        </p:nvSpPr>
        <p:spPr>
          <a:xfrm>
            <a:off x="915558" y="4804557"/>
            <a:ext cx="2403311" cy="246221"/>
          </a:xfrm>
          <a:prstGeom prst="rect">
            <a:avLst/>
          </a:prstGeom>
          <a:noFill/>
        </p:spPr>
        <p:txBody>
          <a:bodyPr wrap="square" rtlCol="0">
            <a:spAutoFit/>
          </a:bodyPr>
          <a:lstStyle/>
          <a:p>
            <a:pPr defTabSz="457200"/>
            <a:r>
              <a:rPr lang="de-AT" sz="1000" dirty="0">
                <a:cs typeface="Calibri" panose="020F0502020204030204" pitchFamily="34" charset="0"/>
              </a:rPr>
              <a:t>Quelle: Bastian Rainer</a:t>
            </a:r>
          </a:p>
        </p:txBody>
      </p:sp>
    </p:spTree>
    <p:extLst>
      <p:ext uri="{BB962C8B-B14F-4D97-AF65-F5344CB8AC3E}">
        <p14:creationId xmlns:p14="http://schemas.microsoft.com/office/powerpoint/2010/main" val="18072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22</a:t>
            </a:fld>
            <a:endParaRPr lang="de-DE" dirty="0">
              <a:solidFill>
                <a:prstClr val="black"/>
              </a:solidFill>
            </a:endParaRPr>
          </a:p>
        </p:txBody>
      </p:sp>
      <p:sp>
        <p:nvSpPr>
          <p:cNvPr id="14" name="Titel 4"/>
          <p:cNvSpPr>
            <a:spLocks noGrp="1"/>
          </p:cNvSpPr>
          <p:nvPr>
            <p:ph type="title"/>
          </p:nvPr>
        </p:nvSpPr>
        <p:spPr>
          <a:xfrm>
            <a:off x="1307450" y="75942"/>
            <a:ext cx="5445000" cy="227926"/>
          </a:xfrm>
        </p:spPr>
        <p:txBody>
          <a:bodyPr>
            <a:normAutofit fontScale="90000"/>
          </a:bodyPr>
          <a:lstStyle/>
          <a:p>
            <a:r>
              <a:rPr lang="de-AT" dirty="0"/>
              <a:t>Umsetzung Stockholm System Vorplatz </a:t>
            </a:r>
            <a:r>
              <a:rPr lang="de-AT" dirty="0" err="1"/>
              <a:t>Lendhotel</a:t>
            </a:r>
            <a:endParaRPr lang="de-AT" dirty="0"/>
          </a:p>
        </p:txBody>
      </p:sp>
      <p:sp>
        <p:nvSpPr>
          <p:cNvPr id="10" name="Textfeld 9"/>
          <p:cNvSpPr txBox="1"/>
          <p:nvPr/>
        </p:nvSpPr>
        <p:spPr>
          <a:xfrm>
            <a:off x="1231660" y="4029913"/>
            <a:ext cx="6256664" cy="819455"/>
          </a:xfrm>
          <a:prstGeom prst="rect">
            <a:avLst/>
          </a:prstGeom>
          <a:noFill/>
        </p:spPr>
        <p:txBody>
          <a:bodyPr wrap="square" rtlCol="0">
            <a:spAutoFit/>
          </a:bodyPr>
          <a:lstStyle/>
          <a:p>
            <a:pPr defTabSz="342900">
              <a:lnSpc>
                <a:spcPct val="150000"/>
              </a:lnSpc>
            </a:pPr>
            <a:endParaRPr lang="de-AT" sz="1050" dirty="0">
              <a:solidFill>
                <a:prstClr val="black"/>
              </a:solidFill>
              <a:latin typeface="Century Gothic" panose="020B0502020202020204" pitchFamily="34" charset="0"/>
            </a:endParaRP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14 Bäume in trocken gemischtem Substrat</a:t>
            </a:r>
            <a:endParaRPr lang="de-AT" sz="1125" dirty="0">
              <a:solidFill>
                <a:prstClr val="black"/>
              </a:solidFill>
              <a:latin typeface="Century Gothic" panose="020B0502020202020204" pitchFamily="34" charset="0"/>
            </a:endParaRP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Etwa ¼ d. Fläche ist unterbaut und dient als Sickerkörper des gesamten Platzes</a:t>
            </a:r>
          </a:p>
        </p:txBody>
      </p:sp>
      <p:pic>
        <p:nvPicPr>
          <p:cNvPr id="1026" name="Picture 2" descr="C:\Users\p18938\Desktop\Lendhote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7450" y="465516"/>
            <a:ext cx="5942541" cy="377638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FE601032-52AD-46B1-AED6-A55C078BB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8770" y="3836292"/>
            <a:ext cx="379525" cy="264583"/>
          </a:xfrm>
          <a:prstGeom prst="rect">
            <a:avLst/>
          </a:prstGeom>
        </p:spPr>
      </p:pic>
      <p:pic>
        <p:nvPicPr>
          <p:cNvPr id="6" name="Grafik 5">
            <a:extLst>
              <a:ext uri="{FF2B5EF4-FFF2-40B4-BE49-F238E27FC236}">
                <a16:creationId xmlns:a16="http://schemas.microsoft.com/office/drawing/2014/main" id="{51D67BC1-B27E-406D-9837-7F096143E5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4665" y="4137925"/>
            <a:ext cx="542147" cy="84936"/>
          </a:xfrm>
          <a:prstGeom prst="rect">
            <a:avLst/>
          </a:prstGeom>
        </p:spPr>
      </p:pic>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7311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23</a:t>
            </a:fld>
            <a:endParaRPr lang="de-DE" dirty="0">
              <a:solidFill>
                <a:prstClr val="black"/>
              </a:solidFill>
            </a:endParaRPr>
          </a:p>
        </p:txBody>
      </p:sp>
      <p:sp>
        <p:nvSpPr>
          <p:cNvPr id="13"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Mischen Skeletterde</a:t>
            </a:r>
            <a:endParaRPr sz="1050" dirty="0">
              <a:solidFill>
                <a:prstClr val="black"/>
              </a:solidFill>
            </a:endParaRPr>
          </a:p>
        </p:txBody>
      </p:sp>
      <p:sp>
        <p:nvSpPr>
          <p:cNvPr id="14" name="Titel 4"/>
          <p:cNvSpPr>
            <a:spLocks noGrp="1"/>
          </p:cNvSpPr>
          <p:nvPr>
            <p:ph type="title"/>
          </p:nvPr>
        </p:nvSpPr>
        <p:spPr>
          <a:xfrm>
            <a:off x="1307450" y="75942"/>
            <a:ext cx="5445000" cy="227926"/>
          </a:xfrm>
        </p:spPr>
        <p:txBody>
          <a:bodyPr>
            <a:normAutofit fontScale="90000"/>
          </a:bodyPr>
          <a:lstStyle/>
          <a:p>
            <a:r>
              <a:rPr lang="de-AT" dirty="0"/>
              <a:t>Umsetzung Stockholm System Vorplatz </a:t>
            </a:r>
            <a:r>
              <a:rPr lang="de-AT" dirty="0" err="1"/>
              <a:t>Lendhotel</a:t>
            </a:r>
            <a:endParaRPr lang="de-AT" dirty="0"/>
          </a:p>
        </p:txBody>
      </p:sp>
      <p:sp>
        <p:nvSpPr>
          <p:cNvPr id="10" name="Textfeld 9">
            <a:extLst>
              <a:ext uri="{FF2B5EF4-FFF2-40B4-BE49-F238E27FC236}">
                <a16:creationId xmlns:a16="http://schemas.microsoft.com/office/drawing/2014/main" id="{F9503FF5-CA0E-48E8-8D5D-3F97C424F4C2}"/>
              </a:ext>
            </a:extLst>
          </p:cNvPr>
          <p:cNvSpPr txBox="1"/>
          <p:nvPr/>
        </p:nvSpPr>
        <p:spPr>
          <a:xfrm>
            <a:off x="1257355" y="3487450"/>
            <a:ext cx="6256664" cy="1338828"/>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Schotter (Körnung 32-64mm)</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Mischen mit Feinsubstrat direkt vor Ort – Verhältnis 4:1</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In zwei Schichten von 25-30 cm </a:t>
            </a:r>
          </a:p>
          <a:p>
            <a:pPr defTabSz="342900">
              <a:lnSpc>
                <a:spcPct val="150000"/>
              </a:lnSpc>
            </a:pPr>
            <a:r>
              <a:rPr lang="de-AT" sz="1125" dirty="0">
                <a:solidFill>
                  <a:prstClr val="black"/>
                </a:solidFill>
                <a:latin typeface="Century Gothic" panose="020B0502020202020204" pitchFamily="34" charset="0"/>
              </a:rPr>
              <a:t> </a:t>
            </a:r>
          </a:p>
          <a:p>
            <a:pPr defTabSz="342900">
              <a:lnSpc>
                <a:spcPct val="150000"/>
              </a:lnSpc>
            </a:pPr>
            <a:endParaRPr lang="de-AT" sz="1125" dirty="0">
              <a:solidFill>
                <a:prstClr val="black"/>
              </a:solidFill>
              <a:latin typeface="Century Gothic" panose="020B0502020202020204" pitchFamily="34" charset="0"/>
            </a:endParaRPr>
          </a:p>
        </p:txBody>
      </p:sp>
      <p:pic>
        <p:nvPicPr>
          <p:cNvPr id="9" name="Grafik 8">
            <a:extLst>
              <a:ext uri="{FF2B5EF4-FFF2-40B4-BE49-F238E27FC236}">
                <a16:creationId xmlns:a16="http://schemas.microsoft.com/office/drawing/2014/main" id="{41D4F926-6D12-48A1-B42F-ACFE9FE0C7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7450" y="573528"/>
            <a:ext cx="3186354" cy="2569733"/>
          </a:xfrm>
          <a:prstGeom prst="rect">
            <a:avLst/>
          </a:prstGeom>
          <a:ln w="12700">
            <a:solidFill>
              <a:schemeClr val="tx1"/>
            </a:solidFill>
          </a:ln>
        </p:spPr>
      </p:pic>
      <p:pic>
        <p:nvPicPr>
          <p:cNvPr id="16" name="Grafik 15">
            <a:extLst>
              <a:ext uri="{FF2B5EF4-FFF2-40B4-BE49-F238E27FC236}">
                <a16:creationId xmlns:a16="http://schemas.microsoft.com/office/drawing/2014/main" id="{687CA856-EAE1-4C0E-8485-CDB0110915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6006" y="573528"/>
            <a:ext cx="3186354" cy="2569733"/>
          </a:xfrm>
          <a:prstGeom prst="rect">
            <a:avLst/>
          </a:prstGeom>
          <a:ln w="12700">
            <a:solidFill>
              <a:schemeClr val="tx1"/>
            </a:solidFill>
          </a:ln>
        </p:spPr>
      </p:pic>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56897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24</a:t>
            </a:fld>
            <a:endParaRPr lang="de-DE" dirty="0">
              <a:solidFill>
                <a:prstClr val="black"/>
              </a:solidFill>
            </a:endParaRPr>
          </a:p>
        </p:txBody>
      </p:sp>
      <p:sp>
        <p:nvSpPr>
          <p:cNvPr id="13"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Bauphase</a:t>
            </a:r>
            <a:endParaRPr sz="1050" dirty="0">
              <a:solidFill>
                <a:prstClr val="black"/>
              </a:solidFill>
            </a:endParaRPr>
          </a:p>
        </p:txBody>
      </p:sp>
      <p:sp>
        <p:nvSpPr>
          <p:cNvPr id="14" name="Titel 4"/>
          <p:cNvSpPr>
            <a:spLocks noGrp="1"/>
          </p:cNvSpPr>
          <p:nvPr>
            <p:ph type="title"/>
          </p:nvPr>
        </p:nvSpPr>
        <p:spPr>
          <a:xfrm>
            <a:off x="1307450" y="75942"/>
            <a:ext cx="5445000" cy="227926"/>
          </a:xfrm>
        </p:spPr>
        <p:txBody>
          <a:bodyPr>
            <a:normAutofit fontScale="90000"/>
          </a:bodyPr>
          <a:lstStyle/>
          <a:p>
            <a:r>
              <a:rPr lang="de-AT" dirty="0"/>
              <a:t>Umsetzung Stockholm System Vorplatz </a:t>
            </a:r>
            <a:r>
              <a:rPr lang="de-AT" dirty="0" err="1"/>
              <a:t>Lendhotel</a:t>
            </a:r>
            <a:endParaRPr lang="de-AT" dirty="0"/>
          </a:p>
        </p:txBody>
      </p:sp>
      <p:pic>
        <p:nvPicPr>
          <p:cNvPr id="4" name="Grafik 3">
            <a:extLst>
              <a:ext uri="{FF2B5EF4-FFF2-40B4-BE49-F238E27FC236}">
                <a16:creationId xmlns:a16="http://schemas.microsoft.com/office/drawing/2014/main" id="{E28A46B4-C52E-46BC-A8F3-F5CC04D0A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651" y="573528"/>
            <a:ext cx="2664296" cy="1998222"/>
          </a:xfrm>
          <a:prstGeom prst="rect">
            <a:avLst/>
          </a:prstGeom>
          <a:ln w="12700">
            <a:solidFill>
              <a:schemeClr val="tx1"/>
            </a:solidFill>
          </a:ln>
        </p:spPr>
      </p:pic>
      <p:pic>
        <p:nvPicPr>
          <p:cNvPr id="6" name="Grafik 5">
            <a:extLst>
              <a:ext uri="{FF2B5EF4-FFF2-40B4-BE49-F238E27FC236}">
                <a16:creationId xmlns:a16="http://schemas.microsoft.com/office/drawing/2014/main" id="{21B6E848-8051-44A3-8B1B-D6FD93ADB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9651" y="2733768"/>
            <a:ext cx="2664296" cy="1998222"/>
          </a:xfrm>
          <a:prstGeom prst="rect">
            <a:avLst/>
          </a:prstGeom>
          <a:ln w="12700">
            <a:solidFill>
              <a:schemeClr val="tx1"/>
            </a:solidFill>
          </a:ln>
        </p:spPr>
      </p:pic>
      <p:pic>
        <p:nvPicPr>
          <p:cNvPr id="8" name="Grafik 7">
            <a:extLst>
              <a:ext uri="{FF2B5EF4-FFF2-40B4-BE49-F238E27FC236}">
                <a16:creationId xmlns:a16="http://schemas.microsoft.com/office/drawing/2014/main" id="{655EB47C-E03D-471C-B0F2-72126192BB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5956" y="570403"/>
            <a:ext cx="2664296" cy="1998222"/>
          </a:xfrm>
          <a:prstGeom prst="rect">
            <a:avLst/>
          </a:prstGeom>
          <a:ln w="12700">
            <a:solidFill>
              <a:schemeClr val="tx1"/>
            </a:solidFill>
          </a:ln>
        </p:spPr>
      </p:pic>
      <p:pic>
        <p:nvPicPr>
          <p:cNvPr id="12" name="Grafik 11">
            <a:extLst>
              <a:ext uri="{FF2B5EF4-FFF2-40B4-BE49-F238E27FC236}">
                <a16:creationId xmlns:a16="http://schemas.microsoft.com/office/drawing/2014/main" id="{8F240BA6-37D3-47FB-9432-379EAD3661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75956" y="2733768"/>
            <a:ext cx="2664296" cy="1998223"/>
          </a:xfrm>
          <a:prstGeom prst="rect">
            <a:avLst/>
          </a:prstGeom>
          <a:ln w="12700">
            <a:solidFill>
              <a:schemeClr val="tx1"/>
            </a:solidFill>
          </a:ln>
        </p:spPr>
      </p:pic>
      <p:sp>
        <p:nvSpPr>
          <p:cNvPr id="9" name="Rechteck 8"/>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777600" y="4860320"/>
            <a:ext cx="266558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Fotos 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3146857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C9E5F9FF-9071-454B-800F-13C7D91896B1}" type="slidenum">
              <a:rPr lang="de-DE" smtClean="0">
                <a:solidFill>
                  <a:prstClr val="black"/>
                </a:solidFill>
              </a:rPr>
              <a:pPr/>
              <a:t>25</a:t>
            </a:fld>
            <a:endParaRPr lang="de-DE" dirty="0">
              <a:solidFill>
                <a:prstClr val="black"/>
              </a:solidFill>
            </a:endParaRPr>
          </a:p>
        </p:txBody>
      </p:sp>
      <p:sp>
        <p:nvSpPr>
          <p:cNvPr id="13" name="Inhaltsplatzhalter 3"/>
          <p:cNvSpPr txBox="1">
            <a:spLocks/>
          </p:cNvSpPr>
          <p:nvPr/>
        </p:nvSpPr>
        <p:spPr>
          <a:xfrm>
            <a:off x="1308479" y="303498"/>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Fertigstellung</a:t>
            </a:r>
            <a:endParaRPr sz="1050" dirty="0">
              <a:solidFill>
                <a:prstClr val="black"/>
              </a:solidFill>
            </a:endParaRPr>
          </a:p>
        </p:txBody>
      </p:sp>
      <p:sp>
        <p:nvSpPr>
          <p:cNvPr id="14" name="Titel 4"/>
          <p:cNvSpPr>
            <a:spLocks noGrp="1"/>
          </p:cNvSpPr>
          <p:nvPr>
            <p:ph type="title"/>
          </p:nvPr>
        </p:nvSpPr>
        <p:spPr>
          <a:xfrm>
            <a:off x="1307450" y="75942"/>
            <a:ext cx="5445000" cy="227926"/>
          </a:xfrm>
        </p:spPr>
        <p:txBody>
          <a:bodyPr>
            <a:normAutofit fontScale="90000"/>
          </a:bodyPr>
          <a:lstStyle/>
          <a:p>
            <a:r>
              <a:rPr lang="de-AT" dirty="0"/>
              <a:t>Umsetzung Stockholm System Vorplatz </a:t>
            </a:r>
            <a:r>
              <a:rPr lang="de-AT" dirty="0" err="1"/>
              <a:t>Lendhotel</a:t>
            </a:r>
            <a:endParaRPr lang="de-AT" dirty="0"/>
          </a:p>
        </p:txBody>
      </p:sp>
      <p:sp>
        <p:nvSpPr>
          <p:cNvPr id="10" name="Textfeld 9">
            <a:extLst>
              <a:ext uri="{FF2B5EF4-FFF2-40B4-BE49-F238E27FC236}">
                <a16:creationId xmlns:a16="http://schemas.microsoft.com/office/drawing/2014/main" id="{F9503FF5-CA0E-48E8-8D5D-3F97C424F4C2}"/>
              </a:ext>
            </a:extLst>
          </p:cNvPr>
          <p:cNvSpPr txBox="1"/>
          <p:nvPr/>
        </p:nvSpPr>
        <p:spPr>
          <a:xfrm>
            <a:off x="1257355" y="3487450"/>
            <a:ext cx="6256664" cy="1338828"/>
          </a:xfrm>
          <a:prstGeom prst="rect">
            <a:avLst/>
          </a:prstGeom>
          <a:noFill/>
        </p:spPr>
        <p:txBody>
          <a:bodyPr wrap="square" rtlCol="0">
            <a:spAutoFit/>
          </a:bodyPr>
          <a:lstStyle/>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Pflanzflächen mit wassergebundener Decke bzw. mineralischer </a:t>
            </a:r>
            <a:r>
              <a:rPr lang="de-AT" sz="1050" dirty="0" err="1">
                <a:solidFill>
                  <a:prstClr val="black"/>
                </a:solidFill>
                <a:latin typeface="Century Gothic" panose="020B0502020202020204" pitchFamily="34" charset="0"/>
              </a:rPr>
              <a:t>Mulchschicht</a:t>
            </a:r>
            <a:endParaRPr lang="de-AT" sz="1050" dirty="0">
              <a:solidFill>
                <a:prstClr val="black"/>
              </a:solidFill>
              <a:latin typeface="Century Gothic" panose="020B0502020202020204" pitchFamily="34" charset="0"/>
            </a:endParaRP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Oberfläche Platzbereich aus Ortbeton</a:t>
            </a:r>
          </a:p>
          <a:p>
            <a:pPr marL="214313" indent="-214313" defTabSz="342900">
              <a:lnSpc>
                <a:spcPct val="150000"/>
              </a:lnSpc>
              <a:buFont typeface="Wingdings" pitchFamily="2" charset="2"/>
              <a:buChar char="§"/>
            </a:pPr>
            <a:r>
              <a:rPr lang="de-AT" sz="1050" dirty="0">
                <a:solidFill>
                  <a:prstClr val="black"/>
                </a:solidFill>
                <a:latin typeface="Century Gothic" panose="020B0502020202020204" pitchFamily="34" charset="0"/>
              </a:rPr>
              <a:t>Gesamtstärke Skeletterde ca. 60cm</a:t>
            </a:r>
          </a:p>
          <a:p>
            <a:pPr defTabSz="342900">
              <a:lnSpc>
                <a:spcPct val="150000"/>
              </a:lnSpc>
            </a:pPr>
            <a:r>
              <a:rPr lang="de-AT" sz="1125" dirty="0">
                <a:solidFill>
                  <a:prstClr val="black"/>
                </a:solidFill>
                <a:latin typeface="Century Gothic" panose="020B0502020202020204" pitchFamily="34" charset="0"/>
              </a:rPr>
              <a:t> </a:t>
            </a:r>
          </a:p>
          <a:p>
            <a:pPr defTabSz="342900">
              <a:lnSpc>
                <a:spcPct val="150000"/>
              </a:lnSpc>
            </a:pPr>
            <a:endParaRPr lang="de-AT" sz="1125" dirty="0">
              <a:solidFill>
                <a:prstClr val="black"/>
              </a:solidFill>
              <a:latin typeface="Century Gothic" panose="020B0502020202020204" pitchFamily="34" charset="0"/>
            </a:endParaRPr>
          </a:p>
        </p:txBody>
      </p:sp>
      <p:pic>
        <p:nvPicPr>
          <p:cNvPr id="4" name="Grafik 3">
            <a:extLst>
              <a:ext uri="{FF2B5EF4-FFF2-40B4-BE49-F238E27FC236}">
                <a16:creationId xmlns:a16="http://schemas.microsoft.com/office/drawing/2014/main" id="{2F070CFB-F0E8-4F0E-BED7-22BEB6373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5198" y="570100"/>
            <a:ext cx="3456003" cy="2573162"/>
          </a:xfrm>
          <a:prstGeom prst="rect">
            <a:avLst/>
          </a:prstGeom>
          <a:ln w="12700">
            <a:solidFill>
              <a:schemeClr val="tx1"/>
            </a:solidFill>
          </a:ln>
        </p:spPr>
      </p:pic>
      <p:pic>
        <p:nvPicPr>
          <p:cNvPr id="6" name="Grafik 5">
            <a:extLst>
              <a:ext uri="{FF2B5EF4-FFF2-40B4-BE49-F238E27FC236}">
                <a16:creationId xmlns:a16="http://schemas.microsoft.com/office/drawing/2014/main" id="{366927AE-AEF9-4258-950F-20F12AC6BC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0042" y="570100"/>
            <a:ext cx="2868760" cy="2573162"/>
          </a:xfrm>
          <a:prstGeom prst="rect">
            <a:avLst/>
          </a:prstGeom>
          <a:ln w="12700">
            <a:solidFill>
              <a:schemeClr val="tx1"/>
            </a:solidFill>
          </a:ln>
        </p:spPr>
      </p:pic>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777600" y="4860320"/>
            <a:ext cx="2403311"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567" y="0"/>
            <a:ext cx="7308865" cy="5143500"/>
          </a:xfrm>
          <a:prstGeom prst="rect">
            <a:avLst/>
          </a:prstGeom>
        </p:spPr>
      </p:pic>
    </p:spTree>
    <p:extLst>
      <p:ext uri="{BB962C8B-B14F-4D97-AF65-F5344CB8AC3E}">
        <p14:creationId xmlns:p14="http://schemas.microsoft.com/office/powerpoint/2010/main" val="31520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81857" y="1491971"/>
            <a:ext cx="3798900" cy="2849175"/>
          </a:xfrm>
          <a:prstGeom prst="rect">
            <a:avLst/>
          </a:prstGeom>
        </p:spPr>
      </p:pic>
      <p:sp>
        <p:nvSpPr>
          <p:cNvPr id="2" name="Foliennummernplatzhalter 1"/>
          <p:cNvSpPr>
            <a:spLocks noGrp="1"/>
          </p:cNvSpPr>
          <p:nvPr>
            <p:ph type="sldNum" sz="quarter" idx="4"/>
          </p:nvPr>
        </p:nvSpPr>
        <p:spPr>
          <a:xfrm>
            <a:off x="8172400" y="4814117"/>
            <a:ext cx="363471" cy="273844"/>
          </a:xfrm>
        </p:spPr>
        <p:txBody>
          <a:bodyPr/>
          <a:lstStyle/>
          <a:p>
            <a:fld id="{C9E5F9FF-9071-454B-800F-13C7D91896B1}" type="slidenum">
              <a:rPr lang="de-DE" smtClean="0">
                <a:solidFill>
                  <a:prstClr val="black"/>
                </a:solidFill>
              </a:rPr>
              <a:pPr/>
              <a:t>26</a:t>
            </a:fld>
            <a:endParaRPr lang="de-DE" dirty="0">
              <a:solidFill>
                <a:prstClr val="black"/>
              </a:solidFill>
            </a:endParaRPr>
          </a:p>
        </p:txBody>
      </p:sp>
      <p:sp>
        <p:nvSpPr>
          <p:cNvPr id="13" name="Inhaltsplatzhalter 3"/>
          <p:cNvSpPr txBox="1">
            <a:spLocks/>
          </p:cNvSpPr>
          <p:nvPr/>
        </p:nvSpPr>
        <p:spPr>
          <a:xfrm>
            <a:off x="1332669" y="585060"/>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…und die Erfolge? – Vorplatz </a:t>
            </a:r>
            <a:r>
              <a:rPr lang="de-DE" sz="1050" dirty="0" err="1">
                <a:solidFill>
                  <a:prstClr val="black"/>
                </a:solidFill>
              </a:rPr>
              <a:t>Lendhotel</a:t>
            </a:r>
            <a:r>
              <a:rPr lang="de-DE" sz="1050" dirty="0">
                <a:solidFill>
                  <a:prstClr val="black"/>
                </a:solidFill>
              </a:rPr>
              <a:t> </a:t>
            </a:r>
            <a:r>
              <a:rPr lang="de-DE" sz="1050" b="0" i="1" dirty="0">
                <a:solidFill>
                  <a:prstClr val="black"/>
                </a:solidFill>
              </a:rPr>
              <a:t>(</a:t>
            </a:r>
            <a:r>
              <a:rPr lang="de-DE" sz="1050" b="0" i="1" dirty="0" err="1">
                <a:solidFill>
                  <a:prstClr val="black"/>
                </a:solidFill>
              </a:rPr>
              <a:t>Gleditsia</a:t>
            </a:r>
            <a:r>
              <a:rPr lang="de-DE" sz="1050" b="0" i="1" dirty="0">
                <a:solidFill>
                  <a:prstClr val="black"/>
                </a:solidFill>
              </a:rPr>
              <a:t> </a:t>
            </a:r>
            <a:r>
              <a:rPr lang="de-DE" sz="1050" b="0" i="1" dirty="0" err="1">
                <a:solidFill>
                  <a:prstClr val="black"/>
                </a:solidFill>
              </a:rPr>
              <a:t>triacanthos</a:t>
            </a:r>
            <a:r>
              <a:rPr lang="de-DE" sz="1050" b="0" i="1" dirty="0">
                <a:solidFill>
                  <a:prstClr val="black"/>
                </a:solidFill>
              </a:rPr>
              <a:t> `</a:t>
            </a:r>
            <a:r>
              <a:rPr lang="de-DE" sz="1050" b="0" dirty="0">
                <a:solidFill>
                  <a:prstClr val="black"/>
                </a:solidFill>
              </a:rPr>
              <a:t>Skyline‘, Sommer 2018)</a:t>
            </a:r>
            <a:endParaRPr sz="1050" dirty="0">
              <a:solidFill>
                <a:prstClr val="black"/>
              </a:solidFill>
            </a:endParaRPr>
          </a:p>
        </p:txBody>
      </p:sp>
      <p:sp>
        <p:nvSpPr>
          <p:cNvPr id="14" name="Titel 4"/>
          <p:cNvSpPr>
            <a:spLocks noGrp="1"/>
          </p:cNvSpPr>
          <p:nvPr>
            <p:ph type="title"/>
          </p:nvPr>
        </p:nvSpPr>
        <p:spPr>
          <a:xfrm>
            <a:off x="1331640" y="241089"/>
            <a:ext cx="5445000" cy="227926"/>
          </a:xfrm>
        </p:spPr>
        <p:txBody>
          <a:bodyPr>
            <a:noAutofit/>
          </a:bodyPr>
          <a:lstStyle/>
          <a:p>
            <a:r>
              <a:rPr lang="de-AT" sz="2100" b="0" dirty="0">
                <a:solidFill>
                  <a:schemeClr val="accent6"/>
                </a:solidFill>
              </a:rPr>
              <a:t>Stockholm System seit 2017 in Graz</a:t>
            </a:r>
          </a:p>
        </p:txBody>
      </p:sp>
      <p:pic>
        <p:nvPicPr>
          <p:cNvPr id="8" name="Grafik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858782" y="1491971"/>
            <a:ext cx="3798900" cy="2849175"/>
          </a:xfrm>
          <a:prstGeom prst="rect">
            <a:avLst/>
          </a:prstGeom>
        </p:spPr>
      </p:pic>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4705" y="1017107"/>
            <a:ext cx="5065200" cy="3798900"/>
          </a:xfrm>
          <a:prstGeom prst="rect">
            <a:avLst/>
          </a:prstGeom>
        </p:spPr>
      </p:pic>
      <p:pic>
        <p:nvPicPr>
          <p:cNvPr id="5" name="Grafik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856778" y="1491970"/>
            <a:ext cx="3798900" cy="2849175"/>
          </a:xfrm>
          <a:prstGeom prst="rect">
            <a:avLst/>
          </a:prstGeom>
        </p:spPr>
      </p:pic>
      <p:pic>
        <p:nvPicPr>
          <p:cNvPr id="3" name="Grafik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7541" y="1012943"/>
            <a:ext cx="5070753" cy="3803065"/>
          </a:xfrm>
          <a:prstGeom prst="rect">
            <a:avLst/>
          </a:prstGeom>
        </p:spPr>
      </p:pic>
      <p:pic>
        <p:nvPicPr>
          <p:cNvPr id="7" name="Grafik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1331336" y="1002523"/>
            <a:ext cx="5072400" cy="3804300"/>
          </a:xfrm>
          <a:prstGeom prst="rect">
            <a:avLst/>
          </a:prstGeom>
        </p:spPr>
      </p:pic>
      <p:pic>
        <p:nvPicPr>
          <p:cNvPr id="10" name="Grafik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2173990" y="1009816"/>
            <a:ext cx="5072400" cy="3804300"/>
          </a:xfrm>
          <a:prstGeom prst="rect">
            <a:avLst/>
          </a:prstGeom>
        </p:spPr>
      </p:pic>
      <p:sp>
        <p:nvSpPr>
          <p:cNvPr id="15" name="Rechteck 14"/>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898395" y="1371048"/>
            <a:ext cx="3810607" cy="3051320"/>
          </a:xfrm>
          <a:prstGeom prst="rect">
            <a:avLst/>
          </a:prstGeom>
        </p:spPr>
      </p:pic>
      <p:pic>
        <p:nvPicPr>
          <p:cNvPr id="20" name="Grafik 1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422007" y="991404"/>
            <a:ext cx="3141813" cy="4024027"/>
          </a:xfrm>
          <a:prstGeom prst="rect">
            <a:avLst/>
          </a:prstGeom>
        </p:spPr>
      </p:pic>
    </p:spTree>
    <p:extLst>
      <p:ext uri="{BB962C8B-B14F-4D97-AF65-F5344CB8AC3E}">
        <p14:creationId xmlns:p14="http://schemas.microsoft.com/office/powerpoint/2010/main" val="36521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xfrm>
            <a:off x="8172400" y="4809356"/>
            <a:ext cx="363471" cy="273844"/>
          </a:xfrm>
        </p:spPr>
        <p:txBody>
          <a:bodyPr/>
          <a:lstStyle/>
          <a:p>
            <a:fld id="{C9E5F9FF-9071-454B-800F-13C7D91896B1}" type="slidenum">
              <a:rPr lang="de-DE" smtClean="0">
                <a:solidFill>
                  <a:prstClr val="black"/>
                </a:solidFill>
              </a:rPr>
              <a:pPr/>
              <a:t>27</a:t>
            </a:fld>
            <a:endParaRPr lang="de-DE" dirty="0">
              <a:solidFill>
                <a:prstClr val="black"/>
              </a:solidFill>
            </a:endParaRPr>
          </a:p>
        </p:txBody>
      </p:sp>
      <p:sp>
        <p:nvSpPr>
          <p:cNvPr id="13" name="Inhaltsplatzhalter 3"/>
          <p:cNvSpPr txBox="1">
            <a:spLocks/>
          </p:cNvSpPr>
          <p:nvPr/>
        </p:nvSpPr>
        <p:spPr>
          <a:xfrm>
            <a:off x="1295941" y="460841"/>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…und die Erfolge? – Leonhardstraße </a:t>
            </a:r>
            <a:r>
              <a:rPr lang="de-DE" sz="1050" b="0" i="1" dirty="0">
                <a:solidFill>
                  <a:prstClr val="black"/>
                </a:solidFill>
              </a:rPr>
              <a:t>(</a:t>
            </a:r>
            <a:r>
              <a:rPr lang="de-DE" sz="1050" b="0" i="1" dirty="0" err="1">
                <a:solidFill>
                  <a:prstClr val="black"/>
                </a:solidFill>
              </a:rPr>
              <a:t>Resista</a:t>
            </a:r>
            <a:r>
              <a:rPr lang="de-DE" sz="1050" b="0" i="1" dirty="0">
                <a:solidFill>
                  <a:prstClr val="black"/>
                </a:solidFill>
              </a:rPr>
              <a:t> Ulmen</a:t>
            </a:r>
            <a:r>
              <a:rPr lang="de-DE" sz="1050" b="0" dirty="0">
                <a:solidFill>
                  <a:prstClr val="black"/>
                </a:solidFill>
              </a:rPr>
              <a:t>, Herbst 2018)</a:t>
            </a:r>
            <a:endParaRPr sz="1050" dirty="0">
              <a:solidFill>
                <a:prstClr val="black"/>
              </a:solidFill>
            </a:endParaRPr>
          </a:p>
        </p:txBody>
      </p:sp>
      <p:sp>
        <p:nvSpPr>
          <p:cNvPr id="14" name="Titel 4"/>
          <p:cNvSpPr>
            <a:spLocks noGrp="1"/>
          </p:cNvSpPr>
          <p:nvPr>
            <p:ph type="title"/>
          </p:nvPr>
        </p:nvSpPr>
        <p:spPr>
          <a:xfrm>
            <a:off x="1289044" y="136691"/>
            <a:ext cx="5445000" cy="227926"/>
          </a:xfrm>
        </p:spPr>
        <p:txBody>
          <a:bodyPr>
            <a:noAutofit/>
          </a:bodyPr>
          <a:lstStyle/>
          <a:p>
            <a:r>
              <a:rPr lang="de-AT" sz="2100" b="0" dirty="0">
                <a:solidFill>
                  <a:schemeClr val="accent6"/>
                </a:solidFill>
              </a:rPr>
              <a:t>Stockholm System seit 2017 in Graz</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7634" y="888213"/>
            <a:ext cx="5065200" cy="379890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821750" y="1363075"/>
            <a:ext cx="3798900" cy="2849175"/>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802772" y="1363076"/>
            <a:ext cx="3798900" cy="2849175"/>
          </a:xfrm>
          <a:prstGeom prst="rect">
            <a:avLst/>
          </a:prstGeom>
        </p:spPr>
      </p:pic>
      <p:pic>
        <p:nvPicPr>
          <p:cNvPr id="10" name="Grafik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809433" y="1362961"/>
            <a:ext cx="3798000" cy="2848500"/>
          </a:xfrm>
          <a:prstGeom prst="rect">
            <a:avLst/>
          </a:prstGeom>
        </p:spPr>
      </p:pic>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3815989" y="1362961"/>
            <a:ext cx="3798000" cy="2848500"/>
          </a:xfrm>
          <a:prstGeom prst="rect">
            <a:avLst/>
          </a:prstGeom>
        </p:spPr>
      </p:pic>
      <p:sp>
        <p:nvSpPr>
          <p:cNvPr id="15" name="Rechteck 14"/>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661463" y="1536059"/>
            <a:ext cx="4122217" cy="2585816"/>
          </a:xfrm>
          <a:prstGeom prst="rect">
            <a:avLst/>
          </a:prstGeom>
        </p:spPr>
      </p:pic>
      <p:pic>
        <p:nvPicPr>
          <p:cNvPr id="18" name="Grafik 17"/>
          <p:cNvPicPr>
            <a:picLocks noChangeAspect="1"/>
          </p:cNvPicPr>
          <p:nvPr/>
        </p:nvPicPr>
        <p:blipFill rotWithShape="1">
          <a:blip r:embed="rId9" cstate="screen">
            <a:extLst>
              <a:ext uri="{28A0092B-C50C-407E-A947-70E740481C1C}">
                <a14:useLocalDpi xmlns:a14="http://schemas.microsoft.com/office/drawing/2010/main"/>
              </a:ext>
            </a:extLst>
          </a:blip>
          <a:srcRect l="3985" r="4452"/>
          <a:stretch/>
        </p:blipFill>
        <p:spPr>
          <a:xfrm rot="5400000">
            <a:off x="3679522" y="1544278"/>
            <a:ext cx="4125562" cy="2620043"/>
          </a:xfrm>
          <a:prstGeom prst="rect">
            <a:avLst/>
          </a:prstGeom>
        </p:spPr>
      </p:pic>
    </p:spTree>
    <p:extLst>
      <p:ext uri="{BB962C8B-B14F-4D97-AF65-F5344CB8AC3E}">
        <p14:creationId xmlns:p14="http://schemas.microsoft.com/office/powerpoint/2010/main" val="39775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0676" y="892888"/>
            <a:ext cx="3240000" cy="2120924"/>
          </a:xfrm>
          <a:prstGeom prst="rect">
            <a:avLst/>
          </a:prstGeom>
        </p:spPr>
      </p:pic>
      <p:sp>
        <p:nvSpPr>
          <p:cNvPr id="2" name="Foliennummernplatzhalter 1"/>
          <p:cNvSpPr>
            <a:spLocks noGrp="1"/>
          </p:cNvSpPr>
          <p:nvPr>
            <p:ph type="sldNum" sz="quarter" idx="4"/>
          </p:nvPr>
        </p:nvSpPr>
        <p:spPr>
          <a:xfrm>
            <a:off x="8172400" y="4809356"/>
            <a:ext cx="363471" cy="273844"/>
          </a:xfrm>
        </p:spPr>
        <p:txBody>
          <a:bodyPr/>
          <a:lstStyle/>
          <a:p>
            <a:fld id="{C9E5F9FF-9071-454B-800F-13C7D91896B1}" type="slidenum">
              <a:rPr lang="de-DE" smtClean="0">
                <a:solidFill>
                  <a:prstClr val="black"/>
                </a:solidFill>
              </a:rPr>
              <a:pPr/>
              <a:t>28</a:t>
            </a:fld>
            <a:endParaRPr lang="de-DE" dirty="0">
              <a:solidFill>
                <a:prstClr val="black"/>
              </a:solidFill>
            </a:endParaRPr>
          </a:p>
        </p:txBody>
      </p:sp>
      <p:sp>
        <p:nvSpPr>
          <p:cNvPr id="13" name="Inhaltsplatzhalter 3"/>
          <p:cNvSpPr txBox="1">
            <a:spLocks/>
          </p:cNvSpPr>
          <p:nvPr/>
        </p:nvSpPr>
        <p:spPr>
          <a:xfrm>
            <a:off x="1295941" y="460841"/>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…und die Erfolge? – </a:t>
            </a:r>
            <a:r>
              <a:rPr lang="de-DE" sz="1050" dirty="0" err="1">
                <a:solidFill>
                  <a:prstClr val="black"/>
                </a:solidFill>
              </a:rPr>
              <a:t>Girardigasse</a:t>
            </a:r>
            <a:r>
              <a:rPr lang="de-DE" sz="1050" dirty="0">
                <a:solidFill>
                  <a:prstClr val="black"/>
                </a:solidFill>
              </a:rPr>
              <a:t> </a:t>
            </a:r>
            <a:r>
              <a:rPr lang="de-DE" sz="1050" b="0" i="1" dirty="0">
                <a:solidFill>
                  <a:prstClr val="black"/>
                </a:solidFill>
              </a:rPr>
              <a:t>(</a:t>
            </a:r>
            <a:r>
              <a:rPr lang="de-DE" sz="1050" b="0" i="1" dirty="0" err="1">
                <a:solidFill>
                  <a:prstClr val="black"/>
                </a:solidFill>
              </a:rPr>
              <a:t>Styphnolobium</a:t>
            </a:r>
            <a:r>
              <a:rPr lang="de-DE" sz="1050" b="0" i="1" dirty="0">
                <a:solidFill>
                  <a:prstClr val="black"/>
                </a:solidFill>
              </a:rPr>
              <a:t> </a:t>
            </a:r>
            <a:r>
              <a:rPr lang="de-DE" sz="1050" b="0" i="1" dirty="0" err="1">
                <a:solidFill>
                  <a:prstClr val="black"/>
                </a:solidFill>
              </a:rPr>
              <a:t>japonicum</a:t>
            </a:r>
            <a:r>
              <a:rPr lang="de-DE" sz="1050" b="0" i="1" dirty="0">
                <a:solidFill>
                  <a:prstClr val="black"/>
                </a:solidFill>
              </a:rPr>
              <a:t>, </a:t>
            </a:r>
            <a:r>
              <a:rPr lang="de-DE" sz="1050" b="0" dirty="0">
                <a:solidFill>
                  <a:prstClr val="black"/>
                </a:solidFill>
              </a:rPr>
              <a:t>Sommer 2018)</a:t>
            </a:r>
            <a:endParaRPr sz="1050" dirty="0">
              <a:solidFill>
                <a:prstClr val="black"/>
              </a:solidFill>
            </a:endParaRPr>
          </a:p>
        </p:txBody>
      </p:sp>
      <p:sp>
        <p:nvSpPr>
          <p:cNvPr id="14" name="Titel 4"/>
          <p:cNvSpPr>
            <a:spLocks noGrp="1"/>
          </p:cNvSpPr>
          <p:nvPr>
            <p:ph type="title"/>
          </p:nvPr>
        </p:nvSpPr>
        <p:spPr>
          <a:xfrm>
            <a:off x="1289044" y="136691"/>
            <a:ext cx="5445000" cy="227926"/>
          </a:xfrm>
        </p:spPr>
        <p:txBody>
          <a:bodyPr>
            <a:noAutofit/>
          </a:bodyPr>
          <a:lstStyle/>
          <a:p>
            <a:r>
              <a:rPr lang="de-AT" sz="2100" b="0" dirty="0">
                <a:solidFill>
                  <a:schemeClr val="accent6"/>
                </a:solidFill>
              </a:rPr>
              <a:t>Stockholm System seit 2017 in Graz</a:t>
            </a:r>
          </a:p>
        </p:txBody>
      </p:sp>
      <p:pic>
        <p:nvPicPr>
          <p:cNvPr id="15" name="Grafik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0676" y="3013812"/>
            <a:ext cx="3240000" cy="1864094"/>
          </a:xfrm>
          <a:prstGeom prst="rect">
            <a:avLst/>
          </a:prstGeom>
        </p:spPr>
      </p:pic>
      <p:sp>
        <p:nvSpPr>
          <p:cNvPr id="7" name="Rechteck 6"/>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470" y="693351"/>
            <a:ext cx="3920964" cy="2520000"/>
          </a:xfrm>
          <a:prstGeom prst="rect">
            <a:avLst/>
          </a:prstGeom>
        </p:spPr>
      </p:pic>
      <p:pic>
        <p:nvPicPr>
          <p:cNvPr id="4" name="Grafik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6678" y="2463431"/>
            <a:ext cx="3690137" cy="2520000"/>
          </a:xfrm>
          <a:prstGeom prst="rect">
            <a:avLst/>
          </a:prstGeom>
        </p:spPr>
      </p:pic>
      <p:sp>
        <p:nvSpPr>
          <p:cNvPr id="10" name="Textfeld 9"/>
          <p:cNvSpPr txBox="1"/>
          <p:nvPr/>
        </p:nvSpPr>
        <p:spPr>
          <a:xfrm>
            <a:off x="777600" y="4860320"/>
            <a:ext cx="2606400"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Quelle:  Stadt Graz Moritz Wehr/ Nana Pötsch</a:t>
            </a:r>
          </a:p>
        </p:txBody>
      </p:sp>
      <p:pic>
        <p:nvPicPr>
          <p:cNvPr id="11" name="Grafik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026177" y="599644"/>
            <a:ext cx="3670210" cy="3857625"/>
          </a:xfrm>
          <a:prstGeom prst="rect">
            <a:avLst/>
          </a:prstGeom>
        </p:spPr>
      </p:pic>
      <p:pic>
        <p:nvPicPr>
          <p:cNvPr id="12" name="Grafik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12091" y="951961"/>
            <a:ext cx="5382621" cy="3994317"/>
          </a:xfrm>
          <a:prstGeom prst="rect">
            <a:avLst/>
          </a:prstGeom>
        </p:spPr>
      </p:pic>
    </p:spTree>
    <p:extLst>
      <p:ext uri="{BB962C8B-B14F-4D97-AF65-F5344CB8AC3E}">
        <p14:creationId xmlns:p14="http://schemas.microsoft.com/office/powerpoint/2010/main" val="298978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xfrm>
            <a:off x="8172400" y="4809356"/>
            <a:ext cx="363471" cy="273844"/>
          </a:xfrm>
        </p:spPr>
        <p:txBody>
          <a:bodyPr/>
          <a:lstStyle/>
          <a:p>
            <a:fld id="{C9E5F9FF-9071-454B-800F-13C7D91896B1}" type="slidenum">
              <a:rPr lang="de-DE" smtClean="0">
                <a:solidFill>
                  <a:prstClr val="black"/>
                </a:solidFill>
              </a:rPr>
              <a:pPr/>
              <a:t>29</a:t>
            </a:fld>
            <a:endParaRPr lang="de-DE" dirty="0">
              <a:solidFill>
                <a:prstClr val="black"/>
              </a:solidFill>
            </a:endParaRPr>
          </a:p>
        </p:txBody>
      </p:sp>
      <p:sp>
        <p:nvSpPr>
          <p:cNvPr id="13" name="Inhaltsplatzhalter 3"/>
          <p:cNvSpPr txBox="1">
            <a:spLocks/>
          </p:cNvSpPr>
          <p:nvPr/>
        </p:nvSpPr>
        <p:spPr>
          <a:xfrm>
            <a:off x="1295941" y="460841"/>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…und die Erfolge? – </a:t>
            </a:r>
            <a:r>
              <a:rPr lang="de-DE" sz="1050" dirty="0" err="1">
                <a:solidFill>
                  <a:prstClr val="black"/>
                </a:solidFill>
              </a:rPr>
              <a:t>Gradnerstraße</a:t>
            </a:r>
            <a:r>
              <a:rPr lang="de-DE" sz="1050" dirty="0">
                <a:solidFill>
                  <a:prstClr val="black"/>
                </a:solidFill>
              </a:rPr>
              <a:t> </a:t>
            </a:r>
            <a:r>
              <a:rPr lang="de-DE" sz="1050" b="0" i="1" dirty="0">
                <a:solidFill>
                  <a:prstClr val="black"/>
                </a:solidFill>
              </a:rPr>
              <a:t>(</a:t>
            </a:r>
            <a:r>
              <a:rPr lang="de-DE" sz="1050" b="0" i="1" dirty="0" err="1">
                <a:solidFill>
                  <a:prstClr val="black"/>
                </a:solidFill>
              </a:rPr>
              <a:t>Alnus</a:t>
            </a:r>
            <a:r>
              <a:rPr lang="de-DE" sz="1050" b="0" i="1" dirty="0">
                <a:solidFill>
                  <a:prstClr val="black"/>
                </a:solidFill>
              </a:rPr>
              <a:t> x </a:t>
            </a:r>
            <a:r>
              <a:rPr lang="de-DE" sz="1050" b="0" i="1" dirty="0" err="1">
                <a:solidFill>
                  <a:prstClr val="black"/>
                </a:solidFill>
              </a:rPr>
              <a:t>spaethii</a:t>
            </a:r>
            <a:r>
              <a:rPr lang="de-DE" sz="1050" b="0" dirty="0">
                <a:solidFill>
                  <a:prstClr val="black"/>
                </a:solidFill>
              </a:rPr>
              <a:t>, Herbst 2019)</a:t>
            </a:r>
            <a:endParaRPr sz="1050" dirty="0">
              <a:solidFill>
                <a:prstClr val="black"/>
              </a:solidFill>
            </a:endParaRPr>
          </a:p>
        </p:txBody>
      </p:sp>
      <p:sp>
        <p:nvSpPr>
          <p:cNvPr id="14" name="Titel 4"/>
          <p:cNvSpPr>
            <a:spLocks noGrp="1"/>
          </p:cNvSpPr>
          <p:nvPr>
            <p:ph type="title"/>
          </p:nvPr>
        </p:nvSpPr>
        <p:spPr>
          <a:xfrm>
            <a:off x="1289044" y="136691"/>
            <a:ext cx="5445000" cy="227926"/>
          </a:xfrm>
        </p:spPr>
        <p:txBody>
          <a:bodyPr>
            <a:noAutofit/>
          </a:bodyPr>
          <a:lstStyle/>
          <a:p>
            <a:r>
              <a:rPr lang="de-AT" sz="2100" b="0" dirty="0">
                <a:solidFill>
                  <a:schemeClr val="accent6"/>
                </a:solidFill>
              </a:rPr>
              <a:t>Stockholm System seit 2017 in Graz</a:t>
            </a:r>
          </a:p>
        </p:txBody>
      </p:sp>
      <p:sp>
        <p:nvSpPr>
          <p:cNvPr id="15" name="Rechteck 14"/>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7194" y="698356"/>
            <a:ext cx="3240000" cy="4320000"/>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8929" y="698356"/>
            <a:ext cx="3240000" cy="4320000"/>
          </a:xfrm>
          <a:prstGeom prst="rect">
            <a:avLst/>
          </a:prstGeom>
        </p:spPr>
      </p:pic>
      <p:sp>
        <p:nvSpPr>
          <p:cNvPr id="8" name="Textfeld 7"/>
          <p:cNvSpPr txBox="1"/>
          <p:nvPr/>
        </p:nvSpPr>
        <p:spPr>
          <a:xfrm>
            <a:off x="1092911" y="4809356"/>
            <a:ext cx="2403311" cy="246221"/>
          </a:xfrm>
          <a:prstGeom prst="rect">
            <a:avLst/>
          </a:prstGeom>
          <a:noFill/>
        </p:spPr>
        <p:txBody>
          <a:bodyPr wrap="square" rtlCol="0">
            <a:spAutoFit/>
          </a:bodyPr>
          <a:lstStyle/>
          <a:p>
            <a:pPr defTabSz="457200"/>
            <a:r>
              <a:rPr lang="de-AT" sz="1000" dirty="0">
                <a:solidFill>
                  <a:schemeClr val="bg1"/>
                </a:solidFill>
                <a:cs typeface="Calibri" panose="020F0502020204030204" pitchFamily="34" charset="0"/>
              </a:rPr>
              <a:t>Quelle: Maria Nievoll</a:t>
            </a:r>
          </a:p>
        </p:txBody>
      </p:sp>
    </p:spTree>
    <p:extLst>
      <p:ext uri="{BB962C8B-B14F-4D97-AF65-F5344CB8AC3E}">
        <p14:creationId xmlns:p14="http://schemas.microsoft.com/office/powerpoint/2010/main" val="41689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92578" y="2915639"/>
            <a:ext cx="1485136" cy="20823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extplatzhalter 6">
            <a:extLst>
              <a:ext uri="{FF2B5EF4-FFF2-40B4-BE49-F238E27FC236}">
                <a16:creationId xmlns:a16="http://schemas.microsoft.com/office/drawing/2014/main" id="{2321897E-1DE7-274D-B1FE-B1C59540AB91}"/>
              </a:ext>
            </a:extLst>
          </p:cNvPr>
          <p:cNvSpPr>
            <a:spLocks noGrp="1" noChangeArrowheads="1"/>
          </p:cNvSpPr>
          <p:nvPr>
            <p:ph type="body" sz="quarter" idx="12"/>
          </p:nvPr>
        </p:nvSpPr>
        <p:spPr>
          <a:xfrm rot="16200000">
            <a:off x="-2240017" y="2122471"/>
            <a:ext cx="5364162" cy="423897"/>
          </a:xfrm>
        </p:spPr>
        <p:txBody>
          <a:bodyPr/>
          <a:lstStyle/>
          <a:p>
            <a:pPr eaLnBrk="0" hangingPunct="0">
              <a:spcBef>
                <a:spcPct val="0"/>
              </a:spcBef>
            </a:pPr>
            <a:r>
              <a:rPr lang="de-DE" altLang="de-DE" sz="2400" dirty="0">
                <a:ea typeface="Arial Unicode MS" panose="020B0604020202020204" pitchFamily="34" charset="-128"/>
                <a:cs typeface="Calibri" panose="020F0502020204030204" pitchFamily="34" charset="0"/>
              </a:rPr>
              <a:t>Zahlen, Daten, Fakten</a:t>
            </a:r>
          </a:p>
        </p:txBody>
      </p:sp>
      <p:pic>
        <p:nvPicPr>
          <p:cNvPr id="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27819" y="-19458"/>
            <a:ext cx="1047430" cy="42560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2"/>
          <p:cNvSpPr txBox="1">
            <a:spLocks/>
          </p:cNvSpPr>
          <p:nvPr/>
        </p:nvSpPr>
        <p:spPr bwMode="auto">
          <a:xfrm>
            <a:off x="1165383" y="127554"/>
            <a:ext cx="7909865" cy="46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lvl1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ＭＳ Ｐゴシック" charset="0"/>
                <a:cs typeface="Arial Unicode MS"/>
              </a:defRPr>
            </a:lvl1pPr>
            <a:lvl2pPr marL="358775" indent="-179388" algn="l" defTabSz="457200" rtl="0" eaLnBrk="0" fontAlgn="base" hangingPunct="0">
              <a:lnSpc>
                <a:spcPts val="2500"/>
              </a:lnSpc>
              <a:spcBef>
                <a:spcPct val="0"/>
              </a:spcBef>
              <a:spcAft>
                <a:spcPct val="0"/>
              </a:spcAft>
              <a:buClr>
                <a:srgbClr val="AFD923"/>
              </a:buClr>
              <a:buFont typeface="Symbol" panose="05050102010706020507" pitchFamily="18" charset="2"/>
              <a:buChar char="-"/>
              <a:defRPr kern="1200">
                <a:solidFill>
                  <a:srgbClr val="6F6F63"/>
                </a:solidFill>
                <a:latin typeface="+mn-lt"/>
                <a:ea typeface="Arial Unicode MS" pitchFamily="34" charset="-128"/>
                <a:cs typeface="Arial Unicode MS"/>
              </a:defRPr>
            </a:lvl2pPr>
            <a:lvl3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Arial Unicode MS" pitchFamily="34" charset="-128"/>
                <a:cs typeface="Arial Unicode MS"/>
              </a:defRPr>
            </a:lvl3pPr>
            <a:lvl4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Arial Unicode MS" pitchFamily="34" charset="-128"/>
                <a:cs typeface="Arial Unicode MS"/>
              </a:defRPr>
            </a:lvl4pPr>
            <a:lvl5pPr marL="179388" indent="-179388" algn="l" defTabSz="457200" rtl="0" eaLnBrk="0" fontAlgn="base" hangingPunct="0">
              <a:lnSpc>
                <a:spcPts val="2500"/>
              </a:lnSpc>
              <a:spcBef>
                <a:spcPct val="0"/>
              </a:spcBef>
              <a:spcAft>
                <a:spcPct val="0"/>
              </a:spcAft>
              <a:buClr>
                <a:srgbClr val="AFD923"/>
              </a:buClr>
              <a:buFont typeface="Wingdings" panose="05000000000000000000" pitchFamily="2" charset="2"/>
              <a:buChar char="§"/>
              <a:defRPr kern="1200">
                <a:solidFill>
                  <a:srgbClr val="6F6F63"/>
                </a:solidFill>
                <a:latin typeface="+mn-lt"/>
                <a:ea typeface="Arial Unicode MS" pitchFamily="34" charset="-128"/>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altLang="de-DE" sz="2000" u="sng" dirty="0">
                <a:solidFill>
                  <a:schemeClr val="tx1"/>
                </a:solidFill>
                <a:ea typeface="ＭＳ Ｐゴシック" panose="020B0600070205080204" pitchFamily="34" charset="-128"/>
                <a:cs typeface="Arial Unicode MS" panose="020B0604020202020204" pitchFamily="34" charset="-128"/>
              </a:rPr>
              <a:t>Stadt Graz – Abteilung </a:t>
            </a:r>
            <a:r>
              <a:rPr lang="de-DE" altLang="de-DE" sz="2000" u="sng" dirty="0" err="1">
                <a:solidFill>
                  <a:schemeClr val="tx1"/>
                </a:solidFill>
                <a:ea typeface="ＭＳ Ｐゴシック" panose="020B0600070205080204" pitchFamily="34" charset="-128"/>
                <a:cs typeface="Arial Unicode MS" panose="020B0604020202020204" pitchFamily="34" charset="-128"/>
              </a:rPr>
              <a:t>Grünraum</a:t>
            </a:r>
            <a:r>
              <a:rPr lang="de-DE" altLang="de-DE" sz="2000" u="sng" dirty="0">
                <a:solidFill>
                  <a:schemeClr val="tx1"/>
                </a:solidFill>
                <a:ea typeface="ＭＳ Ｐゴシック" panose="020B0600070205080204" pitchFamily="34" charset="-128"/>
                <a:cs typeface="Arial Unicode MS" panose="020B0604020202020204" pitchFamily="34" charset="-128"/>
              </a:rPr>
              <a:t> u. Gewässer:</a:t>
            </a:r>
          </a:p>
          <a:p>
            <a:pPr marL="0" indent="0">
              <a:lnSpc>
                <a:spcPct val="100000"/>
              </a:lnSpc>
              <a:buNone/>
            </a:pPr>
            <a:endParaRPr lang="de-DE" altLang="de-DE" sz="1000" u="sng" dirty="0">
              <a:solidFill>
                <a:schemeClr val="tx1"/>
              </a:solidFill>
              <a:ea typeface="ＭＳ Ｐゴシック" panose="020B0600070205080204" pitchFamily="34" charset="-128"/>
              <a:cs typeface="Arial Unicode MS" panose="020B0604020202020204" pitchFamily="34" charset="-128"/>
            </a:endParaRPr>
          </a:p>
          <a:p>
            <a:r>
              <a:rPr lang="de-DE" altLang="de-DE" sz="1800" dirty="0">
                <a:solidFill>
                  <a:schemeClr val="tx1"/>
                </a:solidFill>
                <a:ea typeface="ＭＳ Ｐゴシック" panose="020B0600070205080204" pitchFamily="34" charset="-128"/>
                <a:cs typeface="Arial Unicode MS" panose="020B0604020202020204" pitchFamily="34" charset="-128"/>
              </a:rPr>
              <a:t>Graz hat eine Fläche von 127,6 km²</a:t>
            </a:r>
          </a:p>
          <a:p>
            <a:r>
              <a:rPr lang="de-DE" altLang="de-DE" sz="1800" dirty="0">
                <a:solidFill>
                  <a:schemeClr val="tx1"/>
                </a:solidFill>
                <a:ea typeface="ＭＳ Ｐゴシック" panose="020B0600070205080204" pitchFamily="34" charset="-128"/>
                <a:cs typeface="Arial Unicode MS" panose="020B0604020202020204" pitchFamily="34" charset="-128"/>
              </a:rPr>
              <a:t>270 ha Grünflächen (insgesamt über 800 Objekte)</a:t>
            </a:r>
          </a:p>
          <a:p>
            <a:r>
              <a:rPr lang="de-DE" altLang="de-DE" sz="1800" dirty="0">
                <a:solidFill>
                  <a:schemeClr val="tx1"/>
                </a:solidFill>
                <a:ea typeface="ＭＳ Ｐゴシック" panose="020B0600070205080204" pitchFamily="34" charset="-128"/>
                <a:cs typeface="Arial Unicode MS" panose="020B0604020202020204" pitchFamily="34" charset="-128"/>
              </a:rPr>
              <a:t>90 Parkanlagen</a:t>
            </a:r>
          </a:p>
          <a:p>
            <a:r>
              <a:rPr lang="de-DE" altLang="de-DE" sz="1800" dirty="0">
                <a:solidFill>
                  <a:schemeClr val="tx1"/>
                </a:solidFill>
                <a:ea typeface="ＭＳ Ｐゴシック" panose="020B0600070205080204" pitchFamily="34" charset="-128"/>
                <a:cs typeface="Arial Unicode MS" panose="020B0604020202020204" pitchFamily="34" charset="-128"/>
              </a:rPr>
              <a:t>78 Spielplätze</a:t>
            </a:r>
          </a:p>
          <a:p>
            <a:r>
              <a:rPr lang="de-DE" altLang="de-DE" sz="1800" dirty="0">
                <a:solidFill>
                  <a:schemeClr val="tx1"/>
                </a:solidFill>
                <a:ea typeface="ＭＳ Ｐゴシック" panose="020B0600070205080204" pitchFamily="34" charset="-128"/>
                <a:cs typeface="Arial Unicode MS" panose="020B0604020202020204" pitchFamily="34" charset="-128"/>
              </a:rPr>
              <a:t>26.446 Bäume</a:t>
            </a:r>
          </a:p>
          <a:p>
            <a:r>
              <a:rPr lang="de-DE" altLang="de-DE" sz="1800" dirty="0">
                <a:solidFill>
                  <a:schemeClr val="tx1"/>
                </a:solidFill>
                <a:ea typeface="ＭＳ Ｐゴシック" panose="020B0600070205080204" pitchFamily="34" charset="-128"/>
                <a:cs typeface="Arial Unicode MS" panose="020B0604020202020204" pitchFamily="34" charset="-128"/>
              </a:rPr>
              <a:t>Holding </a:t>
            </a:r>
            <a:r>
              <a:rPr lang="de-DE" altLang="de-DE" sz="1800" dirty="0" err="1">
                <a:solidFill>
                  <a:schemeClr val="tx1"/>
                </a:solidFill>
                <a:ea typeface="ＭＳ Ｐゴシック" panose="020B0600070205080204" pitchFamily="34" charset="-128"/>
                <a:cs typeface="Arial Unicode MS" panose="020B0604020202020204" pitchFamily="34" charset="-128"/>
              </a:rPr>
              <a:t>Grünraum</a:t>
            </a:r>
            <a:r>
              <a:rPr lang="de-DE" altLang="de-DE" sz="1800" dirty="0">
                <a:solidFill>
                  <a:schemeClr val="tx1"/>
                </a:solidFill>
                <a:ea typeface="ＭＳ Ｐゴシック" panose="020B0600070205080204" pitchFamily="34" charset="-128"/>
                <a:cs typeface="Arial Unicode MS" panose="020B0604020202020204" pitchFamily="34" charset="-128"/>
              </a:rPr>
              <a:t>: 116 </a:t>
            </a:r>
            <a:r>
              <a:rPr lang="de-DE" altLang="de-DE" sz="1800" dirty="0" err="1">
                <a:solidFill>
                  <a:schemeClr val="tx1"/>
                </a:solidFill>
                <a:ea typeface="ＭＳ Ｐゴシック" panose="020B0600070205080204" pitchFamily="34" charset="-128"/>
                <a:cs typeface="Arial Unicode MS" panose="020B0604020202020204" pitchFamily="34" charset="-128"/>
              </a:rPr>
              <a:t>Mitarbeiter:innen</a:t>
            </a:r>
            <a:r>
              <a:rPr lang="de-DE" altLang="de-DE" sz="1800" dirty="0">
                <a:solidFill>
                  <a:schemeClr val="tx1"/>
                </a:solidFill>
                <a:ea typeface="ＭＳ Ｐゴシック" panose="020B0600070205080204" pitchFamily="34" charset="-128"/>
                <a:cs typeface="Arial Unicode MS" panose="020B0604020202020204" pitchFamily="34" charset="-128"/>
              </a:rPr>
              <a:t>, 12 Lehrlinge</a:t>
            </a:r>
          </a:p>
          <a:p>
            <a:r>
              <a:rPr lang="de-DE" altLang="de-DE" sz="1800" dirty="0">
                <a:solidFill>
                  <a:schemeClr val="tx1"/>
                </a:solidFill>
                <a:ea typeface="ＭＳ Ｐゴシック" panose="020B0600070205080204" pitchFamily="34" charset="-128"/>
                <a:cs typeface="Arial Unicode MS" panose="020B0604020202020204" pitchFamily="34" charset="-128"/>
              </a:rPr>
              <a:t>eigene Gärtnerei (5 ha)</a:t>
            </a:r>
          </a:p>
          <a:p>
            <a:r>
              <a:rPr lang="de-DE" altLang="de-DE" sz="1800" dirty="0">
                <a:solidFill>
                  <a:schemeClr val="tx1"/>
                </a:solidFill>
                <a:ea typeface="ＭＳ Ｐゴシック" panose="020B0600070205080204" pitchFamily="34" charset="-128"/>
                <a:cs typeface="Arial Unicode MS" panose="020B0604020202020204" pitchFamily="34" charset="-128"/>
              </a:rPr>
              <a:t>Abteilung </a:t>
            </a:r>
            <a:r>
              <a:rPr lang="de-DE" altLang="de-DE" sz="1800" dirty="0" err="1">
                <a:solidFill>
                  <a:schemeClr val="tx1"/>
                </a:solidFill>
                <a:ea typeface="ＭＳ Ｐゴシック" panose="020B0600070205080204" pitchFamily="34" charset="-128"/>
                <a:cs typeface="Arial Unicode MS" panose="020B0604020202020204" pitchFamily="34" charset="-128"/>
              </a:rPr>
              <a:t>Grünraum</a:t>
            </a:r>
            <a:r>
              <a:rPr lang="de-DE" altLang="de-DE" sz="1800" dirty="0">
                <a:solidFill>
                  <a:schemeClr val="tx1"/>
                </a:solidFill>
                <a:ea typeface="ＭＳ Ｐゴシック" panose="020B0600070205080204" pitchFamily="34" charset="-128"/>
                <a:cs typeface="Arial Unicode MS" panose="020B0604020202020204" pitchFamily="34" charset="-128"/>
              </a:rPr>
              <a:t> und Gewässer: 36 </a:t>
            </a:r>
            <a:r>
              <a:rPr lang="de-DE" altLang="de-DE" sz="1800" dirty="0" err="1">
                <a:solidFill>
                  <a:schemeClr val="tx1"/>
                </a:solidFill>
                <a:ea typeface="ＭＳ Ｐゴシック" panose="020B0600070205080204" pitchFamily="34" charset="-128"/>
                <a:cs typeface="Arial Unicode MS" panose="020B0604020202020204" pitchFamily="34" charset="-128"/>
              </a:rPr>
              <a:t>Mitarbeiter:innen</a:t>
            </a:r>
            <a:endParaRPr lang="de-DE" altLang="de-DE" sz="1800" dirty="0">
              <a:solidFill>
                <a:schemeClr val="tx1"/>
              </a:solidFill>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a:p>
            <a:endParaRPr lang="de-DE" altLang="de-DE" sz="1800" dirty="0">
              <a:ea typeface="ＭＳ Ｐゴシック" panose="020B0600070205080204" pitchFamily="34" charset="-128"/>
              <a:cs typeface="Arial Unicode MS" panose="020B0604020202020204" pitchFamily="34" charset="-128"/>
            </a:endParaRPr>
          </a:p>
        </p:txBody>
      </p:sp>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7686" y="3228546"/>
            <a:ext cx="2571637" cy="1928728"/>
          </a:xfrm>
          <a:prstGeom prst="rect">
            <a:avLst/>
          </a:prstGeom>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t="-538"/>
          <a:stretch/>
        </p:blipFill>
        <p:spPr>
          <a:xfrm>
            <a:off x="892277" y="3219883"/>
            <a:ext cx="2097755" cy="1934678"/>
          </a:xfrm>
          <a:prstGeom prst="rect">
            <a:avLst/>
          </a:prstGeom>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3199" y="3247372"/>
            <a:ext cx="1579993" cy="1909902"/>
          </a:xfrm>
          <a:prstGeom prst="rect">
            <a:avLst/>
          </a:prstGeom>
        </p:spPr>
      </p:pic>
      <p:pic>
        <p:nvPicPr>
          <p:cNvPr id="10" name="Grafik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41255" y="3244131"/>
            <a:ext cx="2513107" cy="1913143"/>
          </a:xfrm>
          <a:prstGeom prst="rect">
            <a:avLst/>
          </a:prstGeom>
        </p:spPr>
      </p:pic>
      <p:sp>
        <p:nvSpPr>
          <p:cNvPr id="11" name="Textplatzhalter 2"/>
          <p:cNvSpPr>
            <a:spLocks noGrp="1"/>
          </p:cNvSpPr>
          <p:nvPr>
            <p:ph type="body" sz="quarter" idx="13"/>
          </p:nvPr>
        </p:nvSpPr>
        <p:spPr>
          <a:xfrm>
            <a:off x="892277" y="4936021"/>
            <a:ext cx="3075318" cy="198846"/>
          </a:xfrm>
        </p:spPr>
        <p:txBody>
          <a:bodyPr/>
          <a:lstStyle/>
          <a:p>
            <a:r>
              <a:rPr lang="de-DE" sz="800" b="1" dirty="0">
                <a:solidFill>
                  <a:schemeClr val="bg1"/>
                </a:solidFill>
              </a:rPr>
              <a:t>Quelle: Abteilung </a:t>
            </a:r>
            <a:r>
              <a:rPr lang="de-DE" sz="800" b="1" dirty="0" err="1">
                <a:solidFill>
                  <a:schemeClr val="bg1"/>
                </a:solidFill>
              </a:rPr>
              <a:t>Grünraum</a:t>
            </a:r>
            <a:r>
              <a:rPr lang="de-DE" sz="800" b="1" dirty="0">
                <a:solidFill>
                  <a:schemeClr val="bg1"/>
                </a:solidFill>
              </a:rPr>
              <a:t> und Gewässer, Radl, Grießer, Feuchter</a:t>
            </a:r>
          </a:p>
        </p:txBody>
      </p:sp>
    </p:spTree>
    <p:extLst>
      <p:ext uri="{BB962C8B-B14F-4D97-AF65-F5344CB8AC3E}">
        <p14:creationId xmlns:p14="http://schemas.microsoft.com/office/powerpoint/2010/main" val="14492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xfrm>
            <a:off x="8172400" y="4809356"/>
            <a:ext cx="363471" cy="273844"/>
          </a:xfrm>
        </p:spPr>
        <p:txBody>
          <a:bodyPr/>
          <a:lstStyle/>
          <a:p>
            <a:fld id="{C9E5F9FF-9071-454B-800F-13C7D91896B1}" type="slidenum">
              <a:rPr lang="de-DE" smtClean="0">
                <a:solidFill>
                  <a:prstClr val="black"/>
                </a:solidFill>
              </a:rPr>
              <a:pPr/>
              <a:t>30</a:t>
            </a:fld>
            <a:endParaRPr lang="de-DE" dirty="0">
              <a:solidFill>
                <a:prstClr val="black"/>
              </a:solidFill>
            </a:endParaRPr>
          </a:p>
        </p:txBody>
      </p:sp>
      <p:sp>
        <p:nvSpPr>
          <p:cNvPr id="13" name="Inhaltsplatzhalter 3"/>
          <p:cNvSpPr txBox="1">
            <a:spLocks/>
          </p:cNvSpPr>
          <p:nvPr/>
        </p:nvSpPr>
        <p:spPr>
          <a:xfrm>
            <a:off x="1295941" y="460841"/>
            <a:ext cx="5849846"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…und die Erfolge? – Münzgrabenstraße </a:t>
            </a:r>
            <a:r>
              <a:rPr lang="de-DE" sz="1050" b="0" i="1" dirty="0">
                <a:solidFill>
                  <a:prstClr val="black"/>
                </a:solidFill>
              </a:rPr>
              <a:t>(</a:t>
            </a:r>
            <a:r>
              <a:rPr lang="de-DE" sz="1050" b="0" i="1" dirty="0" err="1">
                <a:solidFill>
                  <a:prstClr val="black"/>
                </a:solidFill>
              </a:rPr>
              <a:t>Resista</a:t>
            </a:r>
            <a:r>
              <a:rPr lang="de-DE" sz="1050" b="0" i="1" dirty="0">
                <a:solidFill>
                  <a:prstClr val="black"/>
                </a:solidFill>
              </a:rPr>
              <a:t> Ulme</a:t>
            </a:r>
            <a:r>
              <a:rPr lang="de-DE" sz="1050" b="0" dirty="0">
                <a:solidFill>
                  <a:prstClr val="black"/>
                </a:solidFill>
              </a:rPr>
              <a:t>, Herbst 2021)</a:t>
            </a:r>
            <a:endParaRPr sz="1050" dirty="0">
              <a:solidFill>
                <a:prstClr val="black"/>
              </a:solidFill>
            </a:endParaRPr>
          </a:p>
        </p:txBody>
      </p:sp>
      <p:sp>
        <p:nvSpPr>
          <p:cNvPr id="14" name="Titel 4"/>
          <p:cNvSpPr>
            <a:spLocks noGrp="1"/>
          </p:cNvSpPr>
          <p:nvPr>
            <p:ph type="title"/>
          </p:nvPr>
        </p:nvSpPr>
        <p:spPr>
          <a:xfrm>
            <a:off x="1289044" y="136691"/>
            <a:ext cx="5445000" cy="227926"/>
          </a:xfrm>
        </p:spPr>
        <p:txBody>
          <a:bodyPr>
            <a:noAutofit/>
          </a:bodyPr>
          <a:lstStyle/>
          <a:p>
            <a:r>
              <a:rPr lang="de-AT" sz="2100" b="0" dirty="0">
                <a:solidFill>
                  <a:schemeClr val="accent6"/>
                </a:solidFill>
              </a:rPr>
              <a:t>Stockholm System seit 2017 in Graz</a:t>
            </a:r>
          </a:p>
        </p:txBody>
      </p:sp>
      <p:sp>
        <p:nvSpPr>
          <p:cNvPr id="15" name="Rechteck 14"/>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915558" y="4804557"/>
            <a:ext cx="2403311" cy="246221"/>
          </a:xfrm>
          <a:prstGeom prst="rect">
            <a:avLst/>
          </a:prstGeom>
          <a:noFill/>
        </p:spPr>
        <p:txBody>
          <a:bodyPr wrap="square" rtlCol="0">
            <a:spAutoFit/>
          </a:bodyPr>
          <a:lstStyle/>
          <a:p>
            <a:pPr defTabSz="457200"/>
            <a:r>
              <a:rPr lang="de-AT" sz="1000" dirty="0">
                <a:solidFill>
                  <a:schemeClr val="bg1"/>
                </a:solidFill>
                <a:cs typeface="Calibri" panose="020F0502020204030204" pitchFamily="34" charset="0"/>
              </a:rPr>
              <a:t>Quelle: Bastian Rainer</a:t>
            </a:r>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l="-24"/>
          <a:stretch/>
        </p:blipFill>
        <p:spPr>
          <a:xfrm>
            <a:off x="881298" y="914531"/>
            <a:ext cx="7187404" cy="3680427"/>
          </a:xfrm>
          <a:prstGeom prst="rect">
            <a:avLst/>
          </a:prstGeom>
        </p:spPr>
      </p:pic>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021331" y="870510"/>
            <a:ext cx="4256690" cy="3857625"/>
          </a:xfrm>
          <a:prstGeom prst="rect">
            <a:avLst/>
          </a:prstGeom>
        </p:spPr>
      </p:pic>
    </p:spTree>
    <p:extLst>
      <p:ext uri="{BB962C8B-B14F-4D97-AF65-F5344CB8AC3E}">
        <p14:creationId xmlns:p14="http://schemas.microsoft.com/office/powerpoint/2010/main" val="15087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xfrm>
            <a:off x="8172400" y="4809356"/>
            <a:ext cx="363471" cy="273844"/>
          </a:xfrm>
        </p:spPr>
        <p:txBody>
          <a:bodyPr/>
          <a:lstStyle/>
          <a:p>
            <a:fld id="{C9E5F9FF-9071-454B-800F-13C7D91896B1}" type="slidenum">
              <a:rPr lang="de-DE" smtClean="0">
                <a:solidFill>
                  <a:prstClr val="black"/>
                </a:solidFill>
              </a:rPr>
              <a:pPr/>
              <a:t>31</a:t>
            </a:fld>
            <a:endParaRPr lang="de-DE" dirty="0">
              <a:solidFill>
                <a:prstClr val="black"/>
              </a:solidFill>
            </a:endParaRPr>
          </a:p>
        </p:txBody>
      </p:sp>
      <p:sp>
        <p:nvSpPr>
          <p:cNvPr id="13" name="Inhaltsplatzhalter 3"/>
          <p:cNvSpPr txBox="1">
            <a:spLocks/>
          </p:cNvSpPr>
          <p:nvPr/>
        </p:nvSpPr>
        <p:spPr>
          <a:xfrm>
            <a:off x="1295940" y="460841"/>
            <a:ext cx="6290427" cy="432048"/>
          </a:xfrm>
          <a:prstGeom prst="rect">
            <a:avLst/>
          </a:prstGeom>
        </p:spPr>
        <p:txBody>
          <a:bodyPr vert="horz" lIns="0" tIns="34290" rIns="0" bIns="0" rtlCol="0">
            <a:normAutofit/>
          </a:bodyPr>
          <a:lstStyle>
            <a:lvl1pPr marL="0" indent="0" algn="l" defTabSz="457200" rtl="0" eaLnBrk="1" latinLnBrk="0" hangingPunct="1">
              <a:spcBef>
                <a:spcPct val="0"/>
              </a:spcBef>
              <a:buSzPct val="100000"/>
              <a:buFont typeface="Wingdings" pitchFamily="2" charset="2"/>
              <a:buNone/>
              <a:defRPr lang="de-DE" sz="1400" b="1" kern="1200" dirty="0" smtClean="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SzPct val="100000"/>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50" dirty="0">
                <a:solidFill>
                  <a:prstClr val="black"/>
                </a:solidFill>
              </a:rPr>
              <a:t>…was wir daraus gelernt haben </a:t>
            </a:r>
            <a:r>
              <a:rPr lang="de-DE" sz="1050" b="0" i="1" dirty="0">
                <a:solidFill>
                  <a:prstClr val="black"/>
                </a:solidFill>
              </a:rPr>
              <a:t>– durchlässig bis obenhin!</a:t>
            </a:r>
            <a:endParaRPr sz="1050" dirty="0">
              <a:solidFill>
                <a:prstClr val="black"/>
              </a:solidFill>
            </a:endParaRPr>
          </a:p>
        </p:txBody>
      </p:sp>
      <p:sp>
        <p:nvSpPr>
          <p:cNvPr id="14" name="Titel 4"/>
          <p:cNvSpPr>
            <a:spLocks noGrp="1"/>
          </p:cNvSpPr>
          <p:nvPr>
            <p:ph type="title"/>
          </p:nvPr>
        </p:nvSpPr>
        <p:spPr>
          <a:xfrm>
            <a:off x="1289044" y="136691"/>
            <a:ext cx="5445000" cy="227926"/>
          </a:xfrm>
        </p:spPr>
        <p:txBody>
          <a:bodyPr>
            <a:noAutofit/>
          </a:bodyPr>
          <a:lstStyle/>
          <a:p>
            <a:r>
              <a:rPr lang="de-AT" sz="2100" b="0" dirty="0">
                <a:solidFill>
                  <a:schemeClr val="accent6"/>
                </a:solidFill>
              </a:rPr>
              <a:t>Stockholm System seit 2017 in Graz</a:t>
            </a:r>
          </a:p>
        </p:txBody>
      </p:sp>
      <p:sp>
        <p:nvSpPr>
          <p:cNvPr id="15" name="Rechteck 14"/>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768156" y="4836979"/>
            <a:ext cx="2498459"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Quelle: Tomas Stoisser</a:t>
            </a:r>
          </a:p>
        </p:txBody>
      </p:sp>
      <p:pic>
        <p:nvPicPr>
          <p:cNvPr id="18" name="Grafik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417" y="888032"/>
            <a:ext cx="5040000" cy="378000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2202" y="533564"/>
            <a:ext cx="7030237" cy="3960000"/>
          </a:xfrm>
          <a:prstGeom prst="rect">
            <a:avLst/>
          </a:prstGeom>
        </p:spPr>
      </p:pic>
    </p:spTree>
    <p:extLst>
      <p:ext uri="{BB962C8B-B14F-4D97-AF65-F5344CB8AC3E}">
        <p14:creationId xmlns:p14="http://schemas.microsoft.com/office/powerpoint/2010/main" val="3528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4434" y="1"/>
            <a:ext cx="6858000" cy="5232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ieren 1"/>
          <p:cNvGrpSpPr/>
          <p:nvPr/>
        </p:nvGrpSpPr>
        <p:grpSpPr>
          <a:xfrm>
            <a:off x="1876137" y="441952"/>
            <a:ext cx="6384994" cy="4292067"/>
            <a:chOff x="388938" y="589269"/>
            <a:chExt cx="8513325" cy="5722756"/>
          </a:xfrm>
        </p:grpSpPr>
        <p:cxnSp>
          <p:nvCxnSpPr>
            <p:cNvPr id="16" name="Rak 15"/>
            <p:cNvCxnSpPr>
              <a:endCxn id="22" idx="0"/>
            </p:cNvCxnSpPr>
            <p:nvPr/>
          </p:nvCxnSpPr>
          <p:spPr>
            <a:xfrm>
              <a:off x="4610100" y="1294790"/>
              <a:ext cx="0" cy="2162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Ellips 16"/>
            <p:cNvSpPr/>
            <p:nvPr/>
          </p:nvSpPr>
          <p:spPr>
            <a:xfrm>
              <a:off x="5632450" y="3556978"/>
              <a:ext cx="130175" cy="1746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75" dirty="0" err="1">
                <a:solidFill>
                  <a:srgbClr val="000000"/>
                </a:solidFill>
              </a:endParaRPr>
            </a:p>
          </p:txBody>
        </p:sp>
        <p:cxnSp>
          <p:nvCxnSpPr>
            <p:cNvPr id="19" name="Rak 18"/>
            <p:cNvCxnSpPr/>
            <p:nvPr/>
          </p:nvCxnSpPr>
          <p:spPr>
            <a:xfrm>
              <a:off x="388938" y="2350478"/>
              <a:ext cx="230028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Rak 19"/>
            <p:cNvCxnSpPr>
              <a:stCxn id="27" idx="2"/>
            </p:cNvCxnSpPr>
            <p:nvPr/>
          </p:nvCxnSpPr>
          <p:spPr>
            <a:xfrm flipH="1" flipV="1">
              <a:off x="2043113" y="2350478"/>
              <a:ext cx="1482725" cy="13223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Ellips 21"/>
            <p:cNvSpPr/>
            <p:nvPr/>
          </p:nvSpPr>
          <p:spPr>
            <a:xfrm>
              <a:off x="4545013" y="3456965"/>
              <a:ext cx="130175" cy="1762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75" dirty="0" err="1">
                <a:solidFill>
                  <a:srgbClr val="000000"/>
                </a:solidFill>
              </a:endParaRPr>
            </a:p>
          </p:txBody>
        </p:sp>
        <p:cxnSp>
          <p:nvCxnSpPr>
            <p:cNvPr id="24" name="Rak 23"/>
            <p:cNvCxnSpPr/>
            <p:nvPr/>
          </p:nvCxnSpPr>
          <p:spPr>
            <a:xfrm>
              <a:off x="798513" y="5331803"/>
              <a:ext cx="221297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Rak 24"/>
            <p:cNvCxnSpPr>
              <a:stCxn id="18" idx="2"/>
            </p:cNvCxnSpPr>
            <p:nvPr/>
          </p:nvCxnSpPr>
          <p:spPr>
            <a:xfrm flipH="1">
              <a:off x="2043113" y="4047515"/>
              <a:ext cx="2519362" cy="12842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Ellips 26"/>
            <p:cNvSpPr/>
            <p:nvPr/>
          </p:nvSpPr>
          <p:spPr>
            <a:xfrm>
              <a:off x="3525838" y="3585553"/>
              <a:ext cx="131762" cy="1746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75" dirty="0" err="1">
                <a:solidFill>
                  <a:srgbClr val="000000"/>
                </a:solidFill>
              </a:endParaRPr>
            </a:p>
          </p:txBody>
        </p:sp>
        <p:sp>
          <p:nvSpPr>
            <p:cNvPr id="124939" name="Platshållare för innehåll 1"/>
            <p:cNvSpPr txBox="1">
              <a:spLocks/>
            </p:cNvSpPr>
            <p:nvPr/>
          </p:nvSpPr>
          <p:spPr bwMode="auto">
            <a:xfrm>
              <a:off x="388938" y="1424965"/>
              <a:ext cx="2300287" cy="890588"/>
            </a:xfrm>
            <a:prstGeom prst="rect">
              <a:avLst/>
            </a:prstGeom>
            <a:solidFill>
              <a:srgbClr val="007EC4">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447675" indent="-266700" eaLnBrk="0" hangingPunct="0">
                <a:spcBef>
                  <a:spcPct val="20000"/>
                </a:spcBef>
                <a:buFont typeface="Arial" charset="0"/>
                <a:buChar char="–"/>
                <a:defRPr sz="2800">
                  <a:solidFill>
                    <a:schemeClr val="tx1"/>
                  </a:solidFill>
                  <a:latin typeface="Calibri" pitchFamily="34" charset="0"/>
                </a:defRPr>
              </a:lvl2pPr>
              <a:lvl3pPr marL="714375" indent="-268288" eaLnBrk="0" hangingPunct="0">
                <a:spcBef>
                  <a:spcPct val="20000"/>
                </a:spcBef>
                <a:buFont typeface="Arial" charset="0"/>
                <a:buChar char="•"/>
                <a:defRPr sz="2400">
                  <a:solidFill>
                    <a:schemeClr val="tx1"/>
                  </a:solidFill>
                  <a:latin typeface="Calibri" pitchFamily="34" charset="0"/>
                </a:defRPr>
              </a:lvl3pPr>
              <a:lvl4pPr marL="989013" indent="-271463" eaLnBrk="0" hangingPunct="0">
                <a:spcBef>
                  <a:spcPct val="20000"/>
                </a:spcBef>
                <a:buFont typeface="Arial" charset="0"/>
                <a:buChar char="–"/>
                <a:defRPr sz="2000">
                  <a:solidFill>
                    <a:schemeClr val="tx1"/>
                  </a:solidFill>
                  <a:latin typeface="Calibri" pitchFamily="34" charset="0"/>
                </a:defRPr>
              </a:lvl4pPr>
              <a:lvl5pPr marL="1257300" indent="-268288" eaLnBrk="0" hangingPunct="0">
                <a:spcBef>
                  <a:spcPct val="20000"/>
                </a:spcBef>
                <a:buFont typeface="Arial" charset="0"/>
                <a:buChar char="»"/>
                <a:defRPr sz="2000">
                  <a:solidFill>
                    <a:schemeClr val="tx1"/>
                  </a:solidFill>
                  <a:latin typeface="Calibri" pitchFamily="34" charset="0"/>
                </a:defRPr>
              </a:lvl5pPr>
              <a:lvl6pPr marL="1714500" indent="-268288" eaLnBrk="0" fontAlgn="base" hangingPunct="0">
                <a:spcBef>
                  <a:spcPct val="20000"/>
                </a:spcBef>
                <a:spcAft>
                  <a:spcPct val="0"/>
                </a:spcAft>
                <a:buFont typeface="Arial" charset="0"/>
                <a:buChar char="»"/>
                <a:defRPr sz="2000">
                  <a:solidFill>
                    <a:schemeClr val="tx1"/>
                  </a:solidFill>
                  <a:latin typeface="Calibri" pitchFamily="34" charset="0"/>
                </a:defRPr>
              </a:lvl6pPr>
              <a:lvl7pPr marL="2171700" indent="-268288" eaLnBrk="0" fontAlgn="base" hangingPunct="0">
                <a:spcBef>
                  <a:spcPct val="20000"/>
                </a:spcBef>
                <a:spcAft>
                  <a:spcPct val="0"/>
                </a:spcAft>
                <a:buFont typeface="Arial" charset="0"/>
                <a:buChar char="»"/>
                <a:defRPr sz="2000">
                  <a:solidFill>
                    <a:schemeClr val="tx1"/>
                  </a:solidFill>
                  <a:latin typeface="Calibri" pitchFamily="34" charset="0"/>
                </a:defRPr>
              </a:lvl7pPr>
              <a:lvl8pPr marL="2628900" indent="-268288" eaLnBrk="0" fontAlgn="base" hangingPunct="0">
                <a:spcBef>
                  <a:spcPct val="20000"/>
                </a:spcBef>
                <a:spcAft>
                  <a:spcPct val="0"/>
                </a:spcAft>
                <a:buFont typeface="Arial" charset="0"/>
                <a:buChar char="»"/>
                <a:defRPr sz="2000">
                  <a:solidFill>
                    <a:schemeClr val="tx1"/>
                  </a:solidFill>
                  <a:latin typeface="Calibri" pitchFamily="34" charset="0"/>
                </a:defRPr>
              </a:lvl8pPr>
              <a:lvl9pPr marL="3086100" indent="-26828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 typeface="Arial" charset="0"/>
                <a:buNone/>
              </a:pPr>
              <a:r>
                <a:rPr lang="sv-SE" altLang="sv-SE" sz="1500" b="1" dirty="0">
                  <a:solidFill>
                    <a:schemeClr val="bg1"/>
                  </a:solidFill>
                  <a:latin typeface="Arial" charset="0"/>
                  <a:ea typeface="ＭＳ Ｐゴシック" pitchFamily="34" charset="-128"/>
                </a:rPr>
                <a:t>dauerhaft und stabil</a:t>
              </a:r>
            </a:p>
          </p:txBody>
        </p:sp>
        <p:sp>
          <p:nvSpPr>
            <p:cNvPr id="124940" name="Platshållare för innehåll 1"/>
            <p:cNvSpPr txBox="1">
              <a:spLocks/>
            </p:cNvSpPr>
            <p:nvPr/>
          </p:nvSpPr>
          <p:spPr bwMode="auto">
            <a:xfrm>
              <a:off x="389533" y="5370637"/>
              <a:ext cx="3030934" cy="941388"/>
            </a:xfrm>
            <a:prstGeom prst="rect">
              <a:avLst/>
            </a:prstGeom>
            <a:solidFill>
              <a:srgbClr val="007EC4">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447675" indent="-266700" eaLnBrk="0" hangingPunct="0">
                <a:spcBef>
                  <a:spcPct val="20000"/>
                </a:spcBef>
                <a:buFont typeface="Arial" charset="0"/>
                <a:buChar char="–"/>
                <a:defRPr sz="2800">
                  <a:solidFill>
                    <a:schemeClr val="tx1"/>
                  </a:solidFill>
                  <a:latin typeface="Calibri" pitchFamily="34" charset="0"/>
                </a:defRPr>
              </a:lvl2pPr>
              <a:lvl3pPr marL="714375" indent="-268288" eaLnBrk="0" hangingPunct="0">
                <a:spcBef>
                  <a:spcPct val="20000"/>
                </a:spcBef>
                <a:buFont typeface="Arial" charset="0"/>
                <a:buChar char="•"/>
                <a:defRPr sz="2400">
                  <a:solidFill>
                    <a:schemeClr val="tx1"/>
                  </a:solidFill>
                  <a:latin typeface="Calibri" pitchFamily="34" charset="0"/>
                </a:defRPr>
              </a:lvl3pPr>
              <a:lvl4pPr marL="989013" indent="-271463" eaLnBrk="0" hangingPunct="0">
                <a:spcBef>
                  <a:spcPct val="20000"/>
                </a:spcBef>
                <a:buFont typeface="Arial" charset="0"/>
                <a:buChar char="–"/>
                <a:defRPr sz="2000">
                  <a:solidFill>
                    <a:schemeClr val="tx1"/>
                  </a:solidFill>
                  <a:latin typeface="Calibri" pitchFamily="34" charset="0"/>
                </a:defRPr>
              </a:lvl4pPr>
              <a:lvl5pPr marL="1257300" indent="-268288" eaLnBrk="0" hangingPunct="0">
                <a:spcBef>
                  <a:spcPct val="20000"/>
                </a:spcBef>
                <a:buFont typeface="Arial" charset="0"/>
                <a:buChar char="»"/>
                <a:defRPr sz="2000">
                  <a:solidFill>
                    <a:schemeClr val="tx1"/>
                  </a:solidFill>
                  <a:latin typeface="Calibri" pitchFamily="34" charset="0"/>
                </a:defRPr>
              </a:lvl5pPr>
              <a:lvl6pPr marL="1714500" indent="-268288" eaLnBrk="0" fontAlgn="base" hangingPunct="0">
                <a:spcBef>
                  <a:spcPct val="20000"/>
                </a:spcBef>
                <a:spcAft>
                  <a:spcPct val="0"/>
                </a:spcAft>
                <a:buFont typeface="Arial" charset="0"/>
                <a:buChar char="»"/>
                <a:defRPr sz="2000">
                  <a:solidFill>
                    <a:schemeClr val="tx1"/>
                  </a:solidFill>
                  <a:latin typeface="Calibri" pitchFamily="34" charset="0"/>
                </a:defRPr>
              </a:lvl6pPr>
              <a:lvl7pPr marL="2171700" indent="-268288" eaLnBrk="0" fontAlgn="base" hangingPunct="0">
                <a:spcBef>
                  <a:spcPct val="20000"/>
                </a:spcBef>
                <a:spcAft>
                  <a:spcPct val="0"/>
                </a:spcAft>
                <a:buFont typeface="Arial" charset="0"/>
                <a:buChar char="»"/>
                <a:defRPr sz="2000">
                  <a:solidFill>
                    <a:schemeClr val="tx1"/>
                  </a:solidFill>
                  <a:latin typeface="Calibri" pitchFamily="34" charset="0"/>
                </a:defRPr>
              </a:lvl7pPr>
              <a:lvl8pPr marL="2628900" indent="-268288" eaLnBrk="0" fontAlgn="base" hangingPunct="0">
                <a:spcBef>
                  <a:spcPct val="20000"/>
                </a:spcBef>
                <a:spcAft>
                  <a:spcPct val="0"/>
                </a:spcAft>
                <a:buFont typeface="Arial" charset="0"/>
                <a:buChar char="»"/>
                <a:defRPr sz="2000">
                  <a:solidFill>
                    <a:schemeClr val="tx1"/>
                  </a:solidFill>
                  <a:latin typeface="Calibri" pitchFamily="34" charset="0"/>
                </a:defRPr>
              </a:lvl8pPr>
              <a:lvl9pPr marL="3086100" indent="-26828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 typeface="Arial" charset="0"/>
                <a:buNone/>
              </a:pPr>
              <a:r>
                <a:rPr lang="sv-SE" altLang="sv-SE" sz="1500" b="1" dirty="0">
                  <a:solidFill>
                    <a:schemeClr val="bg1"/>
                  </a:solidFill>
                  <a:latin typeface="Arial" charset="0"/>
                  <a:ea typeface="ＭＳ Ｐゴシック" pitchFamily="34" charset="-128"/>
                </a:rPr>
                <a:t>Wasser-, Luft- und Nährstoffspeicherung</a:t>
              </a:r>
            </a:p>
          </p:txBody>
        </p:sp>
        <p:sp>
          <p:nvSpPr>
            <p:cNvPr id="124941" name="Platshållare för innehåll 1"/>
            <p:cNvSpPr txBox="1">
              <a:spLocks/>
            </p:cNvSpPr>
            <p:nvPr/>
          </p:nvSpPr>
          <p:spPr bwMode="auto">
            <a:xfrm>
              <a:off x="3420467" y="589269"/>
              <a:ext cx="2882503" cy="658812"/>
            </a:xfrm>
            <a:prstGeom prst="rect">
              <a:avLst/>
            </a:prstGeom>
            <a:solidFill>
              <a:srgbClr val="007EC4">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447675" indent="-266700" eaLnBrk="0" hangingPunct="0">
                <a:spcBef>
                  <a:spcPct val="20000"/>
                </a:spcBef>
                <a:buFont typeface="Arial" charset="0"/>
                <a:buChar char="–"/>
                <a:defRPr sz="2800">
                  <a:solidFill>
                    <a:schemeClr val="tx1"/>
                  </a:solidFill>
                  <a:latin typeface="Calibri" pitchFamily="34" charset="0"/>
                </a:defRPr>
              </a:lvl2pPr>
              <a:lvl3pPr marL="714375" indent="-268288" eaLnBrk="0" hangingPunct="0">
                <a:spcBef>
                  <a:spcPct val="20000"/>
                </a:spcBef>
                <a:buFont typeface="Arial" charset="0"/>
                <a:buChar char="•"/>
                <a:defRPr sz="2400">
                  <a:solidFill>
                    <a:schemeClr val="tx1"/>
                  </a:solidFill>
                  <a:latin typeface="Calibri" pitchFamily="34" charset="0"/>
                </a:defRPr>
              </a:lvl3pPr>
              <a:lvl4pPr marL="989013" indent="-271463" eaLnBrk="0" hangingPunct="0">
                <a:spcBef>
                  <a:spcPct val="20000"/>
                </a:spcBef>
                <a:buFont typeface="Arial" charset="0"/>
                <a:buChar char="–"/>
                <a:defRPr sz="2000">
                  <a:solidFill>
                    <a:schemeClr val="tx1"/>
                  </a:solidFill>
                  <a:latin typeface="Calibri" pitchFamily="34" charset="0"/>
                </a:defRPr>
              </a:lvl4pPr>
              <a:lvl5pPr marL="1257300" indent="-268288" eaLnBrk="0" hangingPunct="0">
                <a:spcBef>
                  <a:spcPct val="20000"/>
                </a:spcBef>
                <a:buFont typeface="Arial" charset="0"/>
                <a:buChar char="»"/>
                <a:defRPr sz="2000">
                  <a:solidFill>
                    <a:schemeClr val="tx1"/>
                  </a:solidFill>
                  <a:latin typeface="Calibri" pitchFamily="34" charset="0"/>
                </a:defRPr>
              </a:lvl5pPr>
              <a:lvl6pPr marL="1714500" indent="-268288" eaLnBrk="0" fontAlgn="base" hangingPunct="0">
                <a:spcBef>
                  <a:spcPct val="20000"/>
                </a:spcBef>
                <a:spcAft>
                  <a:spcPct val="0"/>
                </a:spcAft>
                <a:buFont typeface="Arial" charset="0"/>
                <a:buChar char="»"/>
                <a:defRPr sz="2000">
                  <a:solidFill>
                    <a:schemeClr val="tx1"/>
                  </a:solidFill>
                  <a:latin typeface="Calibri" pitchFamily="34" charset="0"/>
                </a:defRPr>
              </a:lvl6pPr>
              <a:lvl7pPr marL="2171700" indent="-268288" eaLnBrk="0" fontAlgn="base" hangingPunct="0">
                <a:spcBef>
                  <a:spcPct val="20000"/>
                </a:spcBef>
                <a:spcAft>
                  <a:spcPct val="0"/>
                </a:spcAft>
                <a:buFont typeface="Arial" charset="0"/>
                <a:buChar char="»"/>
                <a:defRPr sz="2000">
                  <a:solidFill>
                    <a:schemeClr val="tx1"/>
                  </a:solidFill>
                  <a:latin typeface="Calibri" pitchFamily="34" charset="0"/>
                </a:defRPr>
              </a:lvl7pPr>
              <a:lvl8pPr marL="2628900" indent="-268288" eaLnBrk="0" fontAlgn="base" hangingPunct="0">
                <a:spcBef>
                  <a:spcPct val="20000"/>
                </a:spcBef>
                <a:spcAft>
                  <a:spcPct val="0"/>
                </a:spcAft>
                <a:buFont typeface="Arial" charset="0"/>
                <a:buChar char="»"/>
                <a:defRPr sz="2000">
                  <a:solidFill>
                    <a:schemeClr val="tx1"/>
                  </a:solidFill>
                  <a:latin typeface="Calibri" pitchFamily="34" charset="0"/>
                </a:defRPr>
              </a:lvl8pPr>
              <a:lvl9pPr marL="3086100" indent="-26828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 typeface="Arial" charset="0"/>
                <a:buNone/>
              </a:pPr>
              <a:r>
                <a:rPr lang="sv-SE" altLang="sv-SE" sz="1500" b="1" dirty="0">
                  <a:solidFill>
                    <a:schemeClr val="bg1"/>
                  </a:solidFill>
                  <a:latin typeface="Arial" charset="0"/>
                  <a:ea typeface="ＭＳ Ｐゴシック" pitchFamily="34" charset="-128"/>
                </a:rPr>
                <a:t>Bodenverbesserung</a:t>
              </a:r>
            </a:p>
          </p:txBody>
        </p:sp>
        <p:cxnSp>
          <p:nvCxnSpPr>
            <p:cNvPr id="14" name="Rak 13"/>
            <p:cNvCxnSpPr/>
            <p:nvPr/>
          </p:nvCxnSpPr>
          <p:spPr>
            <a:xfrm>
              <a:off x="3657600" y="1282090"/>
              <a:ext cx="2390775" cy="127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Ellips 21"/>
            <p:cNvSpPr/>
            <p:nvPr/>
          </p:nvSpPr>
          <p:spPr>
            <a:xfrm>
              <a:off x="4562475" y="3960203"/>
              <a:ext cx="131763" cy="1746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75" dirty="0" err="1">
                <a:solidFill>
                  <a:srgbClr val="000000"/>
                </a:solidFill>
              </a:endParaRPr>
            </a:p>
          </p:txBody>
        </p:sp>
        <p:cxnSp>
          <p:nvCxnSpPr>
            <p:cNvPr id="21" name="Rak 23"/>
            <p:cNvCxnSpPr/>
            <p:nvPr/>
          </p:nvCxnSpPr>
          <p:spPr>
            <a:xfrm>
              <a:off x="6181724" y="2193316"/>
              <a:ext cx="2720539" cy="635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Rak 24"/>
            <p:cNvCxnSpPr>
              <a:stCxn id="17" idx="7"/>
            </p:cNvCxnSpPr>
            <p:nvPr/>
          </p:nvCxnSpPr>
          <p:spPr>
            <a:xfrm flipV="1">
              <a:off x="5743575" y="2199665"/>
              <a:ext cx="1470025" cy="138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4946" name="Platshållare för innehåll 1"/>
            <p:cNvSpPr txBox="1">
              <a:spLocks/>
            </p:cNvSpPr>
            <p:nvPr/>
          </p:nvSpPr>
          <p:spPr bwMode="auto">
            <a:xfrm>
              <a:off x="6181726" y="1494144"/>
              <a:ext cx="2720537" cy="658812"/>
            </a:xfrm>
            <a:prstGeom prst="rect">
              <a:avLst/>
            </a:prstGeom>
            <a:solidFill>
              <a:srgbClr val="007EC4">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447675" indent="-266700" eaLnBrk="0" hangingPunct="0">
                <a:spcBef>
                  <a:spcPct val="20000"/>
                </a:spcBef>
                <a:buFont typeface="Arial" charset="0"/>
                <a:buChar char="–"/>
                <a:defRPr sz="2800">
                  <a:solidFill>
                    <a:schemeClr val="tx1"/>
                  </a:solidFill>
                  <a:latin typeface="Calibri" pitchFamily="34" charset="0"/>
                </a:defRPr>
              </a:lvl2pPr>
              <a:lvl3pPr marL="714375" indent="-268288" eaLnBrk="0" hangingPunct="0">
                <a:spcBef>
                  <a:spcPct val="20000"/>
                </a:spcBef>
                <a:buFont typeface="Arial" charset="0"/>
                <a:buChar char="•"/>
                <a:defRPr sz="2400">
                  <a:solidFill>
                    <a:schemeClr val="tx1"/>
                  </a:solidFill>
                  <a:latin typeface="Calibri" pitchFamily="34" charset="0"/>
                </a:defRPr>
              </a:lvl3pPr>
              <a:lvl4pPr marL="989013" indent="-271463" eaLnBrk="0" hangingPunct="0">
                <a:spcBef>
                  <a:spcPct val="20000"/>
                </a:spcBef>
                <a:buFont typeface="Arial" charset="0"/>
                <a:buChar char="–"/>
                <a:defRPr sz="2000">
                  <a:solidFill>
                    <a:schemeClr val="tx1"/>
                  </a:solidFill>
                  <a:latin typeface="Calibri" pitchFamily="34" charset="0"/>
                </a:defRPr>
              </a:lvl4pPr>
              <a:lvl5pPr marL="1257300" indent="-268288" eaLnBrk="0" hangingPunct="0">
                <a:spcBef>
                  <a:spcPct val="20000"/>
                </a:spcBef>
                <a:buFont typeface="Arial" charset="0"/>
                <a:buChar char="»"/>
                <a:defRPr sz="2000">
                  <a:solidFill>
                    <a:schemeClr val="tx1"/>
                  </a:solidFill>
                  <a:latin typeface="Calibri" pitchFamily="34" charset="0"/>
                </a:defRPr>
              </a:lvl5pPr>
              <a:lvl6pPr marL="1714500" indent="-268288" eaLnBrk="0" fontAlgn="base" hangingPunct="0">
                <a:spcBef>
                  <a:spcPct val="20000"/>
                </a:spcBef>
                <a:spcAft>
                  <a:spcPct val="0"/>
                </a:spcAft>
                <a:buFont typeface="Arial" charset="0"/>
                <a:buChar char="»"/>
                <a:defRPr sz="2000">
                  <a:solidFill>
                    <a:schemeClr val="tx1"/>
                  </a:solidFill>
                  <a:latin typeface="Calibri" pitchFamily="34" charset="0"/>
                </a:defRPr>
              </a:lvl6pPr>
              <a:lvl7pPr marL="2171700" indent="-268288" eaLnBrk="0" fontAlgn="base" hangingPunct="0">
                <a:spcBef>
                  <a:spcPct val="20000"/>
                </a:spcBef>
                <a:spcAft>
                  <a:spcPct val="0"/>
                </a:spcAft>
                <a:buFont typeface="Arial" charset="0"/>
                <a:buChar char="»"/>
                <a:defRPr sz="2000">
                  <a:solidFill>
                    <a:schemeClr val="tx1"/>
                  </a:solidFill>
                  <a:latin typeface="Calibri" pitchFamily="34" charset="0"/>
                </a:defRPr>
              </a:lvl7pPr>
              <a:lvl8pPr marL="2628900" indent="-268288" eaLnBrk="0" fontAlgn="base" hangingPunct="0">
                <a:spcBef>
                  <a:spcPct val="20000"/>
                </a:spcBef>
                <a:spcAft>
                  <a:spcPct val="0"/>
                </a:spcAft>
                <a:buFont typeface="Arial" charset="0"/>
                <a:buChar char="»"/>
                <a:defRPr sz="2000">
                  <a:solidFill>
                    <a:schemeClr val="tx1"/>
                  </a:solidFill>
                  <a:latin typeface="Calibri" pitchFamily="34" charset="0"/>
                </a:defRPr>
              </a:lvl8pPr>
              <a:lvl9pPr marL="3086100" indent="-26828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spcBef>
                  <a:spcPct val="0"/>
                </a:spcBef>
                <a:buFont typeface="Arial" charset="0"/>
                <a:buNone/>
              </a:pPr>
              <a:r>
                <a:rPr lang="sv-SE" altLang="sv-SE" sz="1500" b="1" dirty="0">
                  <a:solidFill>
                    <a:schemeClr val="bg1"/>
                  </a:solidFill>
                  <a:latin typeface="Arial" charset="0"/>
                  <a:ea typeface="ＭＳ Ｐゴシック" pitchFamily="34" charset="-128"/>
                </a:rPr>
                <a:t>Kohlenstoffbindung</a:t>
              </a:r>
            </a:p>
          </p:txBody>
        </p:sp>
      </p:grpSp>
      <p:sp>
        <p:nvSpPr>
          <p:cNvPr id="4" name="Textplatzhalter 3"/>
          <p:cNvSpPr>
            <a:spLocks noGrp="1"/>
          </p:cNvSpPr>
          <p:nvPr>
            <p:ph type="body" sz="quarter" idx="12"/>
          </p:nvPr>
        </p:nvSpPr>
        <p:spPr/>
        <p:txBody>
          <a:bodyPr/>
          <a:lstStyle/>
          <a:p>
            <a:r>
              <a:rPr lang="de-DE" altLang="de-DE" dirty="0"/>
              <a:t>Hoffnungsträger </a:t>
            </a:r>
            <a:r>
              <a:rPr lang="de-DE" altLang="de-DE" dirty="0" err="1"/>
              <a:t>Biokohle</a:t>
            </a:r>
            <a:endParaRPr lang="de-DE" altLang="de-DE" sz="1200" dirty="0"/>
          </a:p>
          <a:p>
            <a:endParaRPr lang="de-DE" dirty="0"/>
          </a:p>
        </p:txBody>
      </p:sp>
      <p:sp>
        <p:nvSpPr>
          <p:cNvPr id="5" name="Textplatzhalter 4"/>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91449663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ktangel 3"/>
          <p:cNvSpPr>
            <a:spLocks noChangeArrowheads="1"/>
          </p:cNvSpPr>
          <p:nvPr/>
        </p:nvSpPr>
        <p:spPr bwMode="auto">
          <a:xfrm>
            <a:off x="1331640" y="3273828"/>
            <a:ext cx="5778103" cy="138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AT" sz="1350" b="1" dirty="0"/>
              <a:t>Herstellung</a:t>
            </a:r>
          </a:p>
          <a:p>
            <a:pPr>
              <a:buNone/>
            </a:pPr>
            <a:r>
              <a:rPr lang="de-AT" sz="1350" dirty="0"/>
              <a:t>Pflanzenkohle wird unter Luftabschluss bei Temperaturen zwischen 275 °C und 1000 °C hergestellt (Pyrolyse). Es entstehen Pflanzenkohle, Synthesegas und Wärme. Die Mineralstoffe der ursprünglichen Biomasse werden in den Poren und an der Oberfläche der Pflanzenkohle gebunden. </a:t>
            </a:r>
            <a:br>
              <a:rPr lang="en-US" altLang="sv-SE" sz="1350" dirty="0">
                <a:solidFill>
                  <a:srgbClr val="000000"/>
                </a:solidFill>
              </a:rPr>
            </a:br>
            <a:endParaRPr lang="sv-SE" altLang="sv-SE" sz="1350" dirty="0">
              <a:solidFill>
                <a:srgbClr val="000000"/>
              </a:solidFill>
            </a:endParaRPr>
          </a:p>
        </p:txBody>
      </p:sp>
      <p:pic>
        <p:nvPicPr>
          <p:cNvPr id="4" name="Grafik 3">
            <a:extLst>
              <a:ext uri="{FF2B5EF4-FFF2-40B4-BE49-F238E27FC236}">
                <a16:creationId xmlns:a16="http://schemas.microsoft.com/office/drawing/2014/main" id="{B73DCEA5-33CB-4753-B67E-9F4F6F7D8739}"/>
              </a:ext>
            </a:extLst>
          </p:cNvPr>
          <p:cNvPicPr>
            <a:picLocks noChangeAspect="1"/>
          </p:cNvPicPr>
          <p:nvPr/>
        </p:nvPicPr>
        <p:blipFill rotWithShape="1">
          <a:blip r:embed="rId2"/>
          <a:srcRect l="31099" t="22000" r="27951" b="10800"/>
          <a:stretch/>
        </p:blipFill>
        <p:spPr>
          <a:xfrm>
            <a:off x="5058054" y="496875"/>
            <a:ext cx="2808312" cy="2592287"/>
          </a:xfrm>
          <a:prstGeom prst="rect">
            <a:avLst/>
          </a:prstGeom>
        </p:spPr>
      </p:pic>
      <p:sp>
        <p:nvSpPr>
          <p:cNvPr id="5" name="Textfeld 4">
            <a:extLst>
              <a:ext uri="{FF2B5EF4-FFF2-40B4-BE49-F238E27FC236}">
                <a16:creationId xmlns:a16="http://schemas.microsoft.com/office/drawing/2014/main" id="{F53CD9C1-DE04-4C5A-8E1A-D97287079B3C}"/>
              </a:ext>
            </a:extLst>
          </p:cNvPr>
          <p:cNvSpPr txBox="1"/>
          <p:nvPr/>
        </p:nvSpPr>
        <p:spPr>
          <a:xfrm>
            <a:off x="5004048" y="3089163"/>
            <a:ext cx="3031964" cy="207749"/>
          </a:xfrm>
          <a:prstGeom prst="rect">
            <a:avLst/>
          </a:prstGeom>
          <a:noFill/>
        </p:spPr>
        <p:txBody>
          <a:bodyPr wrap="square" rtlCol="0">
            <a:spAutoFit/>
          </a:bodyPr>
          <a:lstStyle/>
          <a:p>
            <a:pPr defTabSz="342900"/>
            <a:r>
              <a:rPr lang="de-AT" sz="750" dirty="0">
                <a:solidFill>
                  <a:prstClr val="black"/>
                </a:solidFill>
                <a:latin typeface="Century Gothic" panose="020B0502020202020204" pitchFamily="34" charset="0"/>
              </a:rPr>
              <a:t>Quelle: Franz Zehetner, Elektronenmikroskopische Aufnahme</a:t>
            </a:r>
          </a:p>
        </p:txBody>
      </p:sp>
      <p:sp>
        <p:nvSpPr>
          <p:cNvPr id="6" name="Rektangel 3">
            <a:extLst>
              <a:ext uri="{FF2B5EF4-FFF2-40B4-BE49-F238E27FC236}">
                <a16:creationId xmlns:a16="http://schemas.microsoft.com/office/drawing/2014/main" id="{DFD6C81F-E7A9-4CEB-A54F-923B4E3D6C8C}"/>
              </a:ext>
            </a:extLst>
          </p:cNvPr>
          <p:cNvSpPr>
            <a:spLocks noChangeArrowheads="1"/>
          </p:cNvSpPr>
          <p:nvPr/>
        </p:nvSpPr>
        <p:spPr bwMode="auto">
          <a:xfrm>
            <a:off x="1331640" y="1005576"/>
            <a:ext cx="3775248"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AT" sz="1350" b="1" dirty="0"/>
              <a:t>Eigenschaften</a:t>
            </a:r>
          </a:p>
          <a:p>
            <a:pPr marL="214313" indent="-214313"/>
            <a:r>
              <a:rPr lang="de-AT" sz="1350" dirty="0"/>
              <a:t>Hochporöse Struktur - dadurch sehr große Oberfläche und außerordentliches Speichervermögen von Wasser, Luft, Nährstoffen und Mikrobiologie.</a:t>
            </a:r>
          </a:p>
          <a:p>
            <a:pPr marL="214313" indent="-214313"/>
            <a:r>
              <a:rPr lang="de-AT" sz="1350" dirty="0"/>
              <a:t>hohe Kationenaustauschkapazität</a:t>
            </a:r>
          </a:p>
          <a:p>
            <a:pPr marL="214313" indent="-214313"/>
            <a:r>
              <a:rPr lang="de-AT" sz="1350" dirty="0"/>
              <a:t>praktisch nicht abbaubar </a:t>
            </a:r>
          </a:p>
          <a:p>
            <a:pPr marL="214313" indent="-214313"/>
            <a:r>
              <a:rPr lang="de-AT" sz="1350" dirty="0"/>
              <a:t>günstiger direkter und indirekter Einfluss auf bodenphysikalische Parameter.</a:t>
            </a:r>
          </a:p>
          <a:p>
            <a:pPr marL="214313" indent="-214313"/>
            <a:endParaRPr lang="de-AT" sz="1350" dirty="0"/>
          </a:p>
        </p:txBody>
      </p:sp>
      <p:sp>
        <p:nvSpPr>
          <p:cNvPr id="7" name="Titel 4">
            <a:extLst>
              <a:ext uri="{FF2B5EF4-FFF2-40B4-BE49-F238E27FC236}">
                <a16:creationId xmlns:a16="http://schemas.microsoft.com/office/drawing/2014/main" id="{C0CCC67E-6C9E-4C74-9E21-6B727187E65D}"/>
              </a:ext>
            </a:extLst>
          </p:cNvPr>
          <p:cNvSpPr txBox="1">
            <a:spLocks/>
          </p:cNvSpPr>
          <p:nvPr/>
        </p:nvSpPr>
        <p:spPr>
          <a:xfrm>
            <a:off x="1307450" y="75942"/>
            <a:ext cx="5445000" cy="227926"/>
          </a:xfrm>
          <a:prstGeom prst="rect">
            <a:avLst/>
          </a:prstGeom>
        </p:spPr>
        <p:txBody>
          <a:bodyPr/>
          <a:lstStyle>
            <a:lvl1pPr algn="l" defTabSz="457200" rtl="0" eaLnBrk="1" latinLnBrk="0" hangingPunct="1">
              <a:spcBef>
                <a:spcPct val="0"/>
              </a:spcBef>
              <a:buNone/>
              <a:defRPr sz="3200" kern="1200">
                <a:solidFill>
                  <a:srgbClr val="006535"/>
                </a:solidFill>
                <a:latin typeface="Century Gothic" panose="020B0502020202020204" pitchFamily="34" charset="0"/>
                <a:ea typeface="+mj-ea"/>
                <a:cs typeface="+mj-cs"/>
              </a:defRPr>
            </a:lvl1pPr>
          </a:lstStyle>
          <a:p>
            <a:br>
              <a:rPr lang="de-AT" sz="1350" b="1" dirty="0">
                <a:solidFill>
                  <a:schemeClr val="tx1"/>
                </a:solidFill>
              </a:rPr>
            </a:br>
            <a:r>
              <a:rPr lang="de-AT" sz="1350" b="1" dirty="0">
                <a:solidFill>
                  <a:schemeClr val="tx1"/>
                </a:solidFill>
              </a:rPr>
              <a:t>PFLANZENKOHLE IM DETAIL</a:t>
            </a:r>
          </a:p>
          <a:p>
            <a:r>
              <a:rPr lang="de-AT" sz="1050" dirty="0">
                <a:solidFill>
                  <a:schemeClr val="tx1"/>
                </a:solidFill>
              </a:rPr>
              <a:t>Was die Kohle alles kann….</a:t>
            </a:r>
          </a:p>
        </p:txBody>
      </p:sp>
      <p:sp>
        <p:nvSpPr>
          <p:cNvPr id="8" name="Rechteck 7"/>
          <p:cNvSpPr/>
          <p:nvPr/>
        </p:nvSpPr>
        <p:spPr>
          <a:xfrm>
            <a:off x="777600" y="57600"/>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591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a:extLst>
              <a:ext uri="{FF2B5EF4-FFF2-40B4-BE49-F238E27FC236}">
                <a16:creationId xmlns:a16="http://schemas.microsoft.com/office/drawing/2014/main" id="{C0CCC67E-6C9E-4C74-9E21-6B727187E65D}"/>
              </a:ext>
            </a:extLst>
          </p:cNvPr>
          <p:cNvSpPr txBox="1">
            <a:spLocks/>
          </p:cNvSpPr>
          <p:nvPr/>
        </p:nvSpPr>
        <p:spPr>
          <a:xfrm>
            <a:off x="769288" y="185231"/>
            <a:ext cx="4879566" cy="227926"/>
          </a:xfrm>
          <a:prstGeom prst="rect">
            <a:avLst/>
          </a:prstGeom>
        </p:spPr>
        <p:txBody>
          <a:bodyPr/>
          <a:lstStyle>
            <a:lvl1pPr algn="l" defTabSz="457200" rtl="0" eaLnBrk="1" latinLnBrk="0" hangingPunct="1">
              <a:spcBef>
                <a:spcPct val="0"/>
              </a:spcBef>
              <a:buNone/>
              <a:defRPr sz="3200" kern="1200">
                <a:solidFill>
                  <a:srgbClr val="006535"/>
                </a:solidFill>
                <a:latin typeface="Century Gothic" panose="020B0502020202020204" pitchFamily="34" charset="0"/>
                <a:ea typeface="+mj-ea"/>
                <a:cs typeface="+mj-cs"/>
              </a:defRPr>
            </a:lvl1pPr>
          </a:lstStyle>
          <a:p>
            <a:br>
              <a:rPr lang="de-AT" sz="1350" b="1" dirty="0">
                <a:solidFill>
                  <a:schemeClr val="tx1"/>
                </a:solidFill>
              </a:rPr>
            </a:br>
            <a:endParaRPr lang="de-AT" sz="1050" dirty="0">
              <a:solidFill>
                <a:schemeClr val="tx1"/>
              </a:solidFill>
            </a:endParaRPr>
          </a:p>
        </p:txBody>
      </p:sp>
      <p:graphicFrame>
        <p:nvGraphicFramePr>
          <p:cNvPr id="3" name="Tabelle 2"/>
          <p:cNvGraphicFramePr>
            <a:graphicFrameLocks noGrp="1"/>
          </p:cNvGraphicFramePr>
          <p:nvPr/>
        </p:nvGraphicFramePr>
        <p:xfrm>
          <a:off x="953712" y="55179"/>
          <a:ext cx="8090865" cy="2488639"/>
        </p:xfrm>
        <a:graphic>
          <a:graphicData uri="http://schemas.openxmlformats.org/drawingml/2006/table">
            <a:tbl>
              <a:tblPr firstRow="1" bandRow="1">
                <a:tableStyleId>{93296810-A885-4BE3-A3E7-6D5BEEA58F35}</a:tableStyleId>
              </a:tblPr>
              <a:tblGrid>
                <a:gridCol w="1618173">
                  <a:extLst>
                    <a:ext uri="{9D8B030D-6E8A-4147-A177-3AD203B41FA5}">
                      <a16:colId xmlns:a16="http://schemas.microsoft.com/office/drawing/2014/main" val="2500892914"/>
                    </a:ext>
                  </a:extLst>
                </a:gridCol>
                <a:gridCol w="1618173">
                  <a:extLst>
                    <a:ext uri="{9D8B030D-6E8A-4147-A177-3AD203B41FA5}">
                      <a16:colId xmlns:a16="http://schemas.microsoft.com/office/drawing/2014/main" val="3766323852"/>
                    </a:ext>
                  </a:extLst>
                </a:gridCol>
                <a:gridCol w="1618173">
                  <a:extLst>
                    <a:ext uri="{9D8B030D-6E8A-4147-A177-3AD203B41FA5}">
                      <a16:colId xmlns:a16="http://schemas.microsoft.com/office/drawing/2014/main" val="2092632729"/>
                    </a:ext>
                  </a:extLst>
                </a:gridCol>
                <a:gridCol w="1618173">
                  <a:extLst>
                    <a:ext uri="{9D8B030D-6E8A-4147-A177-3AD203B41FA5}">
                      <a16:colId xmlns:a16="http://schemas.microsoft.com/office/drawing/2014/main" val="581448018"/>
                    </a:ext>
                  </a:extLst>
                </a:gridCol>
                <a:gridCol w="1618173">
                  <a:extLst>
                    <a:ext uri="{9D8B030D-6E8A-4147-A177-3AD203B41FA5}">
                      <a16:colId xmlns:a16="http://schemas.microsoft.com/office/drawing/2014/main" val="3194615372"/>
                    </a:ext>
                  </a:extLst>
                </a:gridCol>
              </a:tblGrid>
              <a:tr h="773066">
                <a:tc>
                  <a:txBody>
                    <a:bodyPr/>
                    <a:lstStyle/>
                    <a:p>
                      <a:endParaRPr lang="de-DE" dirty="0"/>
                    </a:p>
                  </a:txBody>
                  <a:tcPr/>
                </a:tc>
                <a:tc>
                  <a:txBody>
                    <a:bodyPr/>
                    <a:lstStyle/>
                    <a:p>
                      <a:r>
                        <a:rPr lang="de-DE" dirty="0"/>
                        <a:t>Baumstandort</a:t>
                      </a:r>
                      <a:r>
                        <a:rPr lang="de-DE" baseline="0" dirty="0"/>
                        <a:t> mit Schwammstadt-system</a:t>
                      </a:r>
                      <a:endParaRPr lang="de-DE" dirty="0"/>
                    </a:p>
                  </a:txBody>
                  <a:tcPr/>
                </a:tc>
                <a:tc>
                  <a:txBody>
                    <a:bodyPr/>
                    <a:lstStyle/>
                    <a:p>
                      <a:r>
                        <a:rPr lang="de-DE" dirty="0"/>
                        <a:t>Baumstandort</a:t>
                      </a:r>
                      <a:r>
                        <a:rPr lang="de-DE" baseline="0" dirty="0"/>
                        <a:t> herkömmlich mit Baumsubstrat</a:t>
                      </a:r>
                      <a:endParaRPr lang="de-DE" dirty="0"/>
                    </a:p>
                  </a:txBody>
                  <a:tcPr/>
                </a:tc>
                <a:tc>
                  <a:txBody>
                    <a:bodyPr/>
                    <a:lstStyle/>
                    <a:p>
                      <a:r>
                        <a:rPr lang="de-DE" dirty="0"/>
                        <a:t>Substrate</a:t>
                      </a:r>
                      <a:r>
                        <a:rPr lang="de-DE" baseline="0" dirty="0"/>
                        <a:t> für Dachbegrünungen</a:t>
                      </a:r>
                      <a:endParaRPr lang="de-DE" dirty="0"/>
                    </a:p>
                  </a:txBody>
                  <a:tcPr/>
                </a:tc>
                <a:tc>
                  <a:txBody>
                    <a:bodyPr/>
                    <a:lstStyle/>
                    <a:p>
                      <a:r>
                        <a:rPr lang="de-DE" dirty="0"/>
                        <a:t>Restliche Substrate für Stauden, Blühwiesen…</a:t>
                      </a:r>
                    </a:p>
                  </a:txBody>
                  <a:tcPr/>
                </a:tc>
                <a:extLst>
                  <a:ext uri="{0D108BD9-81ED-4DB2-BD59-A6C34878D82A}">
                    <a16:rowId xmlns:a16="http://schemas.microsoft.com/office/drawing/2014/main" val="1483803292"/>
                  </a:ext>
                </a:extLst>
              </a:tr>
              <a:tr h="407087">
                <a:tc>
                  <a:txBody>
                    <a:bodyPr/>
                    <a:lstStyle/>
                    <a:p>
                      <a:r>
                        <a:rPr lang="de-DE" b="1" dirty="0" err="1">
                          <a:solidFill>
                            <a:schemeClr val="tx1"/>
                          </a:solidFill>
                        </a:rPr>
                        <a:t>Biokohle</a:t>
                      </a:r>
                      <a:r>
                        <a:rPr lang="de-DE" b="1" baseline="0" dirty="0">
                          <a:solidFill>
                            <a:schemeClr val="tx1"/>
                          </a:solidFill>
                        </a:rPr>
                        <a:t> Anteil </a:t>
                      </a:r>
                      <a:endParaRPr lang="de-DE" b="1" dirty="0">
                        <a:solidFill>
                          <a:schemeClr val="tx1"/>
                        </a:solidFill>
                      </a:endParaRPr>
                    </a:p>
                  </a:txBody>
                  <a:tcPr/>
                </a:tc>
                <a:tc>
                  <a:txBody>
                    <a:bodyPr/>
                    <a:lstStyle/>
                    <a:p>
                      <a:r>
                        <a:rPr lang="de-DE" dirty="0"/>
                        <a:t>8</a:t>
                      </a:r>
                      <a:r>
                        <a:rPr lang="de-DE" baseline="0" dirty="0"/>
                        <a:t> % Vol.</a:t>
                      </a:r>
                      <a:endParaRPr lang="de-DE" dirty="0"/>
                    </a:p>
                  </a:txBody>
                  <a:tcPr/>
                </a:tc>
                <a:tc>
                  <a:txBody>
                    <a:bodyPr/>
                    <a:lstStyle/>
                    <a:p>
                      <a:r>
                        <a:rPr lang="de-DE" dirty="0"/>
                        <a:t>15</a:t>
                      </a:r>
                      <a:r>
                        <a:rPr lang="de-DE" baseline="0" dirty="0"/>
                        <a:t> % Vol.</a:t>
                      </a:r>
                      <a:endParaRPr lang="de-DE" dirty="0"/>
                    </a:p>
                  </a:txBody>
                  <a:tcPr/>
                </a:tc>
                <a:tc>
                  <a:txBody>
                    <a:bodyPr/>
                    <a:lstStyle/>
                    <a:p>
                      <a:r>
                        <a:rPr lang="de-DE" dirty="0"/>
                        <a:t>25</a:t>
                      </a:r>
                      <a:r>
                        <a:rPr lang="de-DE" baseline="0" dirty="0"/>
                        <a:t> % Vol.</a:t>
                      </a:r>
                      <a:r>
                        <a:rPr lang="de-DE" dirty="0"/>
                        <a:t> </a:t>
                      </a:r>
                    </a:p>
                  </a:txBody>
                  <a:tcPr/>
                </a:tc>
                <a:tc>
                  <a:txBody>
                    <a:bodyPr/>
                    <a:lstStyle/>
                    <a:p>
                      <a:r>
                        <a:rPr lang="de-DE" baseline="0" dirty="0"/>
                        <a:t>15 % Vol. </a:t>
                      </a:r>
                      <a:endParaRPr lang="de-DE" dirty="0"/>
                    </a:p>
                  </a:txBody>
                  <a:tcPr/>
                </a:tc>
                <a:extLst>
                  <a:ext uri="{0D108BD9-81ED-4DB2-BD59-A6C34878D82A}">
                    <a16:rowId xmlns:a16="http://schemas.microsoft.com/office/drawing/2014/main" val="2713512960"/>
                  </a:ext>
                </a:extLst>
              </a:tr>
              <a:tr h="654243">
                <a:tc>
                  <a:txBody>
                    <a:bodyPr/>
                    <a:lstStyle/>
                    <a:p>
                      <a:r>
                        <a:rPr lang="de-DE" b="1" dirty="0">
                          <a:solidFill>
                            <a:schemeClr val="tx1"/>
                          </a:solidFill>
                        </a:rPr>
                        <a:t>Gesamte Substrat-menge</a:t>
                      </a:r>
                      <a:r>
                        <a:rPr lang="de-DE" b="1" baseline="0" dirty="0">
                          <a:solidFill>
                            <a:schemeClr val="tx1"/>
                          </a:solidFill>
                        </a:rPr>
                        <a:t> je Einheit</a:t>
                      </a:r>
                      <a:endParaRPr lang="de-DE" b="1" dirty="0">
                        <a:solidFill>
                          <a:schemeClr val="tx1"/>
                        </a:solidFill>
                      </a:endParaRPr>
                    </a:p>
                  </a:txBody>
                  <a:tcPr/>
                </a:tc>
                <a:tc>
                  <a:txBody>
                    <a:bodyPr/>
                    <a:lstStyle/>
                    <a:p>
                      <a:r>
                        <a:rPr lang="de-DE" dirty="0"/>
                        <a:t>20 m³/Baum</a:t>
                      </a:r>
                    </a:p>
                  </a:txBody>
                  <a:tcPr/>
                </a:tc>
                <a:tc>
                  <a:txBody>
                    <a:bodyPr/>
                    <a:lstStyle/>
                    <a:p>
                      <a:r>
                        <a:rPr lang="de-DE" dirty="0"/>
                        <a:t>12 m³/Baum</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baseline="0" dirty="0"/>
                        <a:t>200 l/m² </a:t>
                      </a:r>
                      <a:br>
                        <a:rPr lang="de-DE" baseline="0" dirty="0"/>
                      </a:br>
                      <a:r>
                        <a:rPr lang="de-DE" baseline="0" dirty="0"/>
                        <a:t>(20cm Höhe)</a:t>
                      </a:r>
                      <a:endParaRPr lang="de-DE"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200 l/m²</a:t>
                      </a: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(20 cm Höhe)</a:t>
                      </a:r>
                    </a:p>
                  </a:txBody>
                  <a:tcPr/>
                </a:tc>
                <a:extLst>
                  <a:ext uri="{0D108BD9-81ED-4DB2-BD59-A6C34878D82A}">
                    <a16:rowId xmlns:a16="http://schemas.microsoft.com/office/drawing/2014/main" val="2432370470"/>
                  </a:ext>
                </a:extLst>
              </a:tr>
              <a:tr h="654243">
                <a:tc>
                  <a:txBody>
                    <a:bodyPr/>
                    <a:lstStyle/>
                    <a:p>
                      <a:r>
                        <a:rPr lang="de-DE" b="1" dirty="0"/>
                        <a:t>CO</a:t>
                      </a:r>
                      <a:r>
                        <a:rPr lang="de-DE" b="1" baseline="-25000" dirty="0"/>
                        <a:t>2</a:t>
                      </a:r>
                      <a:r>
                        <a:rPr lang="de-DE" b="1" baseline="0" dirty="0"/>
                        <a:t> </a:t>
                      </a:r>
                      <a:r>
                        <a:rPr lang="de-DE" b="1" baseline="0" dirty="0" err="1"/>
                        <a:t>Senkenleistung</a:t>
                      </a:r>
                      <a:r>
                        <a:rPr lang="de-DE" b="1" baseline="0" dirty="0"/>
                        <a:t> je Einheit</a:t>
                      </a:r>
                      <a:endParaRPr lang="de-DE" b="1" dirty="0"/>
                    </a:p>
                  </a:txBody>
                  <a:tcPr/>
                </a:tc>
                <a:tc>
                  <a:txBody>
                    <a:bodyPr/>
                    <a:lstStyle/>
                    <a:p>
                      <a:r>
                        <a:rPr lang="de-DE" dirty="0"/>
                        <a:t>0,75 –</a:t>
                      </a:r>
                      <a:r>
                        <a:rPr lang="de-DE" baseline="0" dirty="0"/>
                        <a:t> 0,88 t/Baum</a:t>
                      </a:r>
                      <a:endParaRPr lang="de-DE" dirty="0"/>
                    </a:p>
                  </a:txBody>
                  <a:tcPr/>
                </a:tc>
                <a:tc>
                  <a:txBody>
                    <a:bodyPr/>
                    <a:lstStyle/>
                    <a:p>
                      <a:r>
                        <a:rPr lang="de-DE" dirty="0"/>
                        <a:t>0,85</a:t>
                      </a:r>
                      <a:r>
                        <a:rPr lang="de-DE" baseline="0" dirty="0"/>
                        <a:t> – 1 t/Baum</a:t>
                      </a:r>
                      <a:endParaRPr lang="de-DE" dirty="0"/>
                    </a:p>
                  </a:txBody>
                  <a:tcPr/>
                </a:tc>
                <a:tc>
                  <a:txBody>
                    <a:bodyPr/>
                    <a:lstStyle/>
                    <a:p>
                      <a:r>
                        <a:rPr lang="de-DE" baseline="0" dirty="0"/>
                        <a:t>~ 25 kg/m² (20 cm)</a:t>
                      </a:r>
                    </a:p>
                    <a:p>
                      <a:r>
                        <a:rPr lang="de-DE" baseline="0" dirty="0"/>
                        <a:t>100 m² -&gt; 2,50 </a:t>
                      </a:r>
                      <a:r>
                        <a:rPr lang="de-DE" baseline="0" dirty="0" err="1"/>
                        <a:t>to</a:t>
                      </a:r>
                      <a:endParaRPr lang="de-DE" dirty="0"/>
                    </a:p>
                  </a:txBody>
                  <a:tcPr/>
                </a:tc>
                <a:tc>
                  <a:txBody>
                    <a:bodyPr/>
                    <a:lstStyle/>
                    <a:p>
                      <a:r>
                        <a:rPr lang="de-DE" dirty="0"/>
                        <a:t>~15 kg/m²</a:t>
                      </a:r>
                      <a:r>
                        <a:rPr lang="de-DE" baseline="0" dirty="0"/>
                        <a:t> (20 cm)</a:t>
                      </a:r>
                    </a:p>
                    <a:p>
                      <a:r>
                        <a:rPr lang="de-DE" baseline="0" dirty="0"/>
                        <a:t>100 m² -&gt; 1,5 </a:t>
                      </a:r>
                      <a:r>
                        <a:rPr lang="de-DE" baseline="0" dirty="0" err="1"/>
                        <a:t>to</a:t>
                      </a:r>
                      <a:endParaRPr lang="de-DE" dirty="0"/>
                    </a:p>
                  </a:txBody>
                  <a:tcPr/>
                </a:tc>
                <a:extLst>
                  <a:ext uri="{0D108BD9-81ED-4DB2-BD59-A6C34878D82A}">
                    <a16:rowId xmlns:a16="http://schemas.microsoft.com/office/drawing/2014/main" val="3559225765"/>
                  </a:ext>
                </a:extLst>
              </a:tr>
            </a:tbl>
          </a:graphicData>
        </a:graphic>
      </p:graphicFrame>
      <p:sp>
        <p:nvSpPr>
          <p:cNvPr id="11" name="Textplatzhalter 10"/>
          <p:cNvSpPr>
            <a:spLocks noGrp="1"/>
          </p:cNvSpPr>
          <p:nvPr>
            <p:ph type="body" sz="quarter" idx="12"/>
          </p:nvPr>
        </p:nvSpPr>
        <p:spPr>
          <a:xfrm rot="16200000">
            <a:off x="-2087185" y="2182419"/>
            <a:ext cx="5364162" cy="388671"/>
          </a:xfrm>
        </p:spPr>
        <p:txBody>
          <a:bodyPr/>
          <a:lstStyle/>
          <a:p>
            <a:r>
              <a:rPr lang="de-AT" dirty="0" err="1"/>
              <a:t>Senkenleistungen</a:t>
            </a:r>
            <a:r>
              <a:rPr lang="de-AT" dirty="0"/>
              <a:t> von Biokohlesubstraten</a:t>
            </a:r>
            <a:endParaRPr lang="de-DE" i="0" dirty="0"/>
          </a:p>
        </p:txBody>
      </p:sp>
      <p:sp>
        <p:nvSpPr>
          <p:cNvPr id="8" name="Rektangel 3"/>
          <p:cNvSpPr>
            <a:spLocks noChangeArrowheads="1"/>
          </p:cNvSpPr>
          <p:nvPr/>
        </p:nvSpPr>
        <p:spPr bwMode="auto">
          <a:xfrm>
            <a:off x="953712" y="3726219"/>
            <a:ext cx="7780423"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AT" sz="1350" b="1" dirty="0"/>
              <a:t>KOHLENSTOFFSENKENLEISTUNGEN VON BIOKOHLE</a:t>
            </a:r>
            <a:br>
              <a:rPr lang="de-AT" sz="1350" b="1" dirty="0"/>
            </a:br>
            <a:r>
              <a:rPr lang="en-US" altLang="sv-SE" sz="1350" dirty="0">
                <a:solidFill>
                  <a:srgbClr val="000000"/>
                </a:solidFill>
              </a:rPr>
              <a:t>Je </a:t>
            </a:r>
            <a:r>
              <a:rPr lang="en-US" altLang="sv-SE" sz="1350" dirty="0" err="1">
                <a:solidFill>
                  <a:srgbClr val="000000"/>
                </a:solidFill>
              </a:rPr>
              <a:t>nach</a:t>
            </a:r>
            <a:r>
              <a:rPr lang="en-US" altLang="sv-SE" sz="1350" dirty="0">
                <a:solidFill>
                  <a:srgbClr val="000000"/>
                </a:solidFill>
              </a:rPr>
              <a:t> </a:t>
            </a:r>
            <a:r>
              <a:rPr lang="en-US" altLang="sv-SE" sz="1350" dirty="0" err="1">
                <a:solidFill>
                  <a:srgbClr val="000000"/>
                </a:solidFill>
              </a:rPr>
              <a:t>Pflanzenkohlequalität</a:t>
            </a:r>
            <a:r>
              <a:rPr lang="en-US" altLang="sv-SE" sz="1350" dirty="0">
                <a:solidFill>
                  <a:srgbClr val="000000"/>
                </a:solidFill>
              </a:rPr>
              <a:t> (</a:t>
            </a:r>
            <a:r>
              <a:rPr lang="en-US" altLang="sv-SE" sz="1350" dirty="0" err="1">
                <a:solidFill>
                  <a:srgbClr val="000000"/>
                </a:solidFill>
              </a:rPr>
              <a:t>Herstellungsverfahren</a:t>
            </a:r>
            <a:r>
              <a:rPr lang="en-US" altLang="sv-SE" sz="1350" dirty="0">
                <a:solidFill>
                  <a:srgbClr val="000000"/>
                </a:solidFill>
              </a:rPr>
              <a:t> und </a:t>
            </a:r>
            <a:r>
              <a:rPr lang="en-US" altLang="sv-SE" sz="1350" dirty="0" err="1">
                <a:solidFill>
                  <a:srgbClr val="000000"/>
                </a:solidFill>
              </a:rPr>
              <a:t>Ausgangsmaterial</a:t>
            </a:r>
            <a:r>
              <a:rPr lang="en-US" altLang="sv-SE" sz="1350" dirty="0">
                <a:solidFill>
                  <a:srgbClr val="000000"/>
                </a:solidFill>
              </a:rPr>
              <a:t>) und der </a:t>
            </a:r>
            <a:r>
              <a:rPr lang="en-US" altLang="sv-SE" sz="1350" dirty="0" err="1">
                <a:solidFill>
                  <a:srgbClr val="000000"/>
                </a:solidFill>
              </a:rPr>
              <a:t>notwendigen</a:t>
            </a:r>
            <a:r>
              <a:rPr lang="en-US" altLang="sv-SE" sz="1350" dirty="0">
                <a:solidFill>
                  <a:srgbClr val="000000"/>
                </a:solidFill>
              </a:rPr>
              <a:t> Energie </a:t>
            </a:r>
            <a:r>
              <a:rPr lang="en-US" altLang="sv-SE" sz="1350" dirty="0" err="1">
                <a:solidFill>
                  <a:srgbClr val="000000"/>
                </a:solidFill>
              </a:rPr>
              <a:t>für</a:t>
            </a:r>
            <a:r>
              <a:rPr lang="en-US" altLang="sv-SE" sz="1350" dirty="0">
                <a:solidFill>
                  <a:srgbClr val="000000"/>
                </a:solidFill>
              </a:rPr>
              <a:t> die </a:t>
            </a:r>
            <a:r>
              <a:rPr lang="en-US" altLang="sv-SE" sz="1350" dirty="0" err="1">
                <a:solidFill>
                  <a:srgbClr val="000000"/>
                </a:solidFill>
              </a:rPr>
              <a:t>Verarbeitung</a:t>
            </a:r>
            <a:r>
              <a:rPr lang="en-US" altLang="sv-SE" sz="1350" dirty="0">
                <a:solidFill>
                  <a:srgbClr val="000000"/>
                </a:solidFill>
              </a:rPr>
              <a:t> </a:t>
            </a:r>
            <a:r>
              <a:rPr lang="en-US" altLang="sv-SE" sz="1350" dirty="0" err="1">
                <a:solidFill>
                  <a:srgbClr val="000000"/>
                </a:solidFill>
              </a:rPr>
              <a:t>können</a:t>
            </a:r>
            <a:r>
              <a:rPr lang="en-US" altLang="sv-SE" sz="1350" dirty="0">
                <a:solidFill>
                  <a:srgbClr val="000000"/>
                </a:solidFill>
              </a:rPr>
              <a:t> </a:t>
            </a:r>
            <a:r>
              <a:rPr lang="en-US" altLang="sv-SE" sz="1350" dirty="0" err="1">
                <a:solidFill>
                  <a:srgbClr val="000000"/>
                </a:solidFill>
              </a:rPr>
              <a:t>unterschiedliche</a:t>
            </a:r>
            <a:r>
              <a:rPr lang="en-US" altLang="sv-SE" sz="1350" dirty="0">
                <a:solidFill>
                  <a:srgbClr val="000000"/>
                </a:solidFill>
              </a:rPr>
              <a:t> </a:t>
            </a:r>
            <a:r>
              <a:rPr lang="en-US" altLang="sv-SE" sz="1350" dirty="0" err="1">
                <a:solidFill>
                  <a:srgbClr val="000000"/>
                </a:solidFill>
              </a:rPr>
              <a:t>Kohlenstoffsenkenleistungen</a:t>
            </a:r>
            <a:r>
              <a:rPr lang="en-US" altLang="sv-SE" sz="1350" dirty="0">
                <a:solidFill>
                  <a:srgbClr val="000000"/>
                </a:solidFill>
              </a:rPr>
              <a:t> je </a:t>
            </a:r>
            <a:r>
              <a:rPr lang="en-US" altLang="sv-SE" sz="1350" dirty="0" err="1">
                <a:solidFill>
                  <a:srgbClr val="000000"/>
                </a:solidFill>
              </a:rPr>
              <a:t>Gewichtseinheit</a:t>
            </a:r>
            <a:r>
              <a:rPr lang="en-US" altLang="sv-SE" sz="1350" dirty="0">
                <a:solidFill>
                  <a:srgbClr val="000000"/>
                </a:solidFill>
              </a:rPr>
              <a:t> </a:t>
            </a:r>
            <a:r>
              <a:rPr lang="en-US" altLang="sv-SE" sz="1350" dirty="0" err="1">
                <a:solidFill>
                  <a:srgbClr val="000000"/>
                </a:solidFill>
              </a:rPr>
              <a:t>angenommen</a:t>
            </a:r>
            <a:r>
              <a:rPr lang="en-US" altLang="sv-SE" sz="1350" dirty="0">
                <a:solidFill>
                  <a:srgbClr val="000000"/>
                </a:solidFill>
              </a:rPr>
              <a:t> </a:t>
            </a:r>
            <a:r>
              <a:rPr lang="en-US" altLang="sv-SE" sz="1350" dirty="0" err="1">
                <a:solidFill>
                  <a:srgbClr val="000000"/>
                </a:solidFill>
              </a:rPr>
              <a:t>werden</a:t>
            </a:r>
            <a:r>
              <a:rPr lang="en-US" altLang="sv-SE" sz="1350" dirty="0">
                <a:solidFill>
                  <a:srgbClr val="000000"/>
                </a:solidFill>
              </a:rPr>
              <a:t>. </a:t>
            </a:r>
            <a:r>
              <a:rPr lang="en-US" altLang="sv-SE" sz="1350" dirty="0" err="1">
                <a:solidFill>
                  <a:srgbClr val="000000"/>
                </a:solidFill>
              </a:rPr>
              <a:t>Für</a:t>
            </a:r>
            <a:r>
              <a:rPr lang="en-US" altLang="sv-SE" sz="1350" dirty="0">
                <a:solidFill>
                  <a:srgbClr val="000000"/>
                </a:solidFill>
              </a:rPr>
              <a:t> </a:t>
            </a:r>
            <a:r>
              <a:rPr lang="en-US" altLang="sv-SE" sz="1350" dirty="0" err="1">
                <a:solidFill>
                  <a:srgbClr val="000000"/>
                </a:solidFill>
              </a:rPr>
              <a:t>pyrogene</a:t>
            </a:r>
            <a:r>
              <a:rPr lang="en-US" altLang="sv-SE" sz="1350" dirty="0">
                <a:solidFill>
                  <a:srgbClr val="000000"/>
                </a:solidFill>
              </a:rPr>
              <a:t> </a:t>
            </a:r>
            <a:r>
              <a:rPr lang="en-US" altLang="sv-SE" sz="1350" dirty="0" err="1">
                <a:solidFill>
                  <a:srgbClr val="000000"/>
                </a:solidFill>
              </a:rPr>
              <a:t>Kohlen</a:t>
            </a:r>
            <a:r>
              <a:rPr lang="en-US" altLang="sv-SE" sz="1350" dirty="0">
                <a:solidFill>
                  <a:srgbClr val="000000"/>
                </a:solidFill>
              </a:rPr>
              <a:t> </a:t>
            </a:r>
            <a:r>
              <a:rPr lang="en-US" altLang="sv-SE" sz="1350" dirty="0" err="1">
                <a:solidFill>
                  <a:srgbClr val="000000"/>
                </a:solidFill>
              </a:rPr>
              <a:t>bewegt</a:t>
            </a:r>
            <a:r>
              <a:rPr lang="en-US" altLang="sv-SE" sz="1350" dirty="0">
                <a:solidFill>
                  <a:srgbClr val="000000"/>
                </a:solidFill>
              </a:rPr>
              <a:t> </a:t>
            </a:r>
            <a:r>
              <a:rPr lang="en-US" altLang="sv-SE" sz="1350" dirty="0" err="1">
                <a:solidFill>
                  <a:srgbClr val="000000"/>
                </a:solidFill>
              </a:rPr>
              <a:t>sich</a:t>
            </a:r>
            <a:r>
              <a:rPr lang="en-US" altLang="sv-SE" sz="1350" dirty="0">
                <a:solidFill>
                  <a:srgbClr val="000000"/>
                </a:solidFill>
              </a:rPr>
              <a:t> der Wert </a:t>
            </a:r>
            <a:r>
              <a:rPr lang="en-US" altLang="sv-SE" sz="1350" dirty="0" err="1">
                <a:solidFill>
                  <a:srgbClr val="000000"/>
                </a:solidFill>
              </a:rPr>
              <a:t>zwischen</a:t>
            </a:r>
            <a:r>
              <a:rPr lang="en-US" altLang="sv-SE" sz="1350" dirty="0">
                <a:solidFill>
                  <a:srgbClr val="000000"/>
                </a:solidFill>
              </a:rPr>
              <a:t> 2,38 – 2,75 to CO</a:t>
            </a:r>
            <a:r>
              <a:rPr lang="en-US" altLang="sv-SE" sz="1350" baseline="-25000" dirty="0">
                <a:solidFill>
                  <a:srgbClr val="000000"/>
                </a:solidFill>
              </a:rPr>
              <a:t>²</a:t>
            </a:r>
            <a:r>
              <a:rPr lang="en-US" altLang="sv-SE" sz="1350" dirty="0">
                <a:solidFill>
                  <a:srgbClr val="000000"/>
                </a:solidFill>
              </a:rPr>
              <a:t> je </a:t>
            </a:r>
            <a:r>
              <a:rPr lang="en-US" altLang="sv-SE" sz="1350" dirty="0" err="1">
                <a:solidFill>
                  <a:srgbClr val="000000"/>
                </a:solidFill>
              </a:rPr>
              <a:t>Tonne</a:t>
            </a:r>
            <a:r>
              <a:rPr lang="en-US" altLang="sv-SE" sz="1350" dirty="0">
                <a:solidFill>
                  <a:srgbClr val="000000"/>
                </a:solidFill>
              </a:rPr>
              <a:t> </a:t>
            </a:r>
            <a:r>
              <a:rPr lang="en-US" altLang="sv-SE" sz="1350" dirty="0" err="1">
                <a:solidFill>
                  <a:srgbClr val="000000"/>
                </a:solidFill>
              </a:rPr>
              <a:t>Pflanzenkohle</a:t>
            </a:r>
            <a:r>
              <a:rPr lang="en-US" altLang="sv-SE" sz="1350" dirty="0">
                <a:solidFill>
                  <a:srgbClr val="000000"/>
                </a:solidFill>
              </a:rPr>
              <a:t> in </a:t>
            </a:r>
            <a:r>
              <a:rPr lang="en-US" altLang="sv-SE" sz="1350" dirty="0" err="1">
                <a:solidFill>
                  <a:srgbClr val="000000"/>
                </a:solidFill>
              </a:rPr>
              <a:t>Trockenmasse</a:t>
            </a:r>
            <a:r>
              <a:rPr lang="en-US" altLang="sv-SE" sz="1350" dirty="0">
                <a:solidFill>
                  <a:srgbClr val="000000"/>
                </a:solidFill>
              </a:rPr>
              <a:t>.</a:t>
            </a:r>
            <a:br>
              <a:rPr lang="en-US" altLang="sv-SE" sz="1350" dirty="0">
                <a:solidFill>
                  <a:srgbClr val="000000"/>
                </a:solidFill>
              </a:rPr>
            </a:br>
            <a:endParaRPr lang="sv-SE" altLang="sv-SE" sz="900" i="1" dirty="0">
              <a:solidFill>
                <a:srgbClr val="000000"/>
              </a:solidFill>
            </a:endParaRPr>
          </a:p>
        </p:txBody>
      </p:sp>
      <p:sp>
        <p:nvSpPr>
          <p:cNvPr id="9" name="Textfeld 8">
            <a:extLst>
              <a:ext uri="{FF2B5EF4-FFF2-40B4-BE49-F238E27FC236}">
                <a16:creationId xmlns:a16="http://schemas.microsoft.com/office/drawing/2014/main" id="{F53CD9C1-DE04-4C5A-8E1A-D97287079B3C}"/>
              </a:ext>
            </a:extLst>
          </p:cNvPr>
          <p:cNvSpPr txBox="1"/>
          <p:nvPr/>
        </p:nvSpPr>
        <p:spPr>
          <a:xfrm>
            <a:off x="953711" y="4839638"/>
            <a:ext cx="6348700" cy="400110"/>
          </a:xfrm>
          <a:prstGeom prst="rect">
            <a:avLst/>
          </a:prstGeom>
          <a:noFill/>
        </p:spPr>
        <p:txBody>
          <a:bodyPr wrap="square" rtlCol="0">
            <a:spAutoFit/>
          </a:bodyPr>
          <a:lstStyle/>
          <a:p>
            <a:r>
              <a:rPr lang="en-US" altLang="sv-SE" sz="1000" i="1" dirty="0" err="1">
                <a:solidFill>
                  <a:srgbClr val="000000"/>
                </a:solidFill>
              </a:rPr>
              <a:t>Quelle</a:t>
            </a:r>
            <a:r>
              <a:rPr lang="en-US" altLang="sv-SE" sz="1000" i="1" dirty="0">
                <a:solidFill>
                  <a:srgbClr val="000000"/>
                </a:solidFill>
              </a:rPr>
              <a:t> </a:t>
            </a:r>
            <a:r>
              <a:rPr lang="en-US" altLang="sv-SE" sz="1000" i="1" dirty="0" err="1">
                <a:solidFill>
                  <a:srgbClr val="000000"/>
                </a:solidFill>
              </a:rPr>
              <a:t>oben</a:t>
            </a:r>
            <a:r>
              <a:rPr lang="en-US" altLang="sv-SE" sz="1000" i="1" dirty="0">
                <a:solidFill>
                  <a:srgbClr val="000000"/>
                </a:solidFill>
              </a:rPr>
              <a:t>: carbontracer.uni-graz.at; </a:t>
            </a:r>
            <a:r>
              <a:rPr lang="en-US" altLang="sv-SE" sz="1000" i="1" dirty="0" err="1">
                <a:solidFill>
                  <a:srgbClr val="000000"/>
                </a:solidFill>
              </a:rPr>
              <a:t>rechts</a:t>
            </a:r>
            <a:r>
              <a:rPr lang="en-US" altLang="sv-SE" sz="1000" i="1" dirty="0">
                <a:solidFill>
                  <a:srgbClr val="000000"/>
                </a:solidFill>
              </a:rPr>
              <a:t>: </a:t>
            </a:r>
            <a:r>
              <a:rPr lang="en-US" altLang="sv-SE" sz="1000" i="1" dirty="0" err="1">
                <a:solidFill>
                  <a:srgbClr val="000000"/>
                </a:solidFill>
              </a:rPr>
              <a:t>umweltbundesamt</a:t>
            </a:r>
            <a:r>
              <a:rPr lang="en-US" altLang="sv-SE" sz="1000" i="1" dirty="0">
                <a:solidFill>
                  <a:srgbClr val="000000"/>
                </a:solidFill>
              </a:rPr>
              <a:t> 2021; </a:t>
            </a:r>
            <a:r>
              <a:rPr lang="en-US" altLang="sv-SE" sz="1000" i="1" dirty="0" err="1">
                <a:solidFill>
                  <a:srgbClr val="000000"/>
                </a:solidFill>
              </a:rPr>
              <a:t>unten</a:t>
            </a:r>
            <a:r>
              <a:rPr lang="en-US" altLang="sv-SE" sz="1000" i="1" dirty="0">
                <a:solidFill>
                  <a:srgbClr val="000000"/>
                </a:solidFill>
              </a:rPr>
              <a:t>: </a:t>
            </a:r>
            <a:r>
              <a:rPr lang="en-US" altLang="sv-SE" sz="1000" dirty="0">
                <a:solidFill>
                  <a:srgbClr val="000000"/>
                </a:solidFill>
              </a:rPr>
              <a:t>https://www.european-biochar.org/de/</a:t>
            </a:r>
          </a:p>
          <a:p>
            <a:r>
              <a:rPr lang="sv-SE" altLang="sv-SE" sz="1000" i="1" dirty="0">
                <a:solidFill>
                  <a:srgbClr val="000000"/>
                </a:solidFill>
              </a:rPr>
              <a:t> </a:t>
            </a:r>
            <a:endParaRPr lang="sv-SE" altLang="sv-SE" sz="800" i="1" dirty="0">
              <a:solidFill>
                <a:srgbClr val="000000"/>
              </a:solidFill>
            </a:endParaRPr>
          </a:p>
        </p:txBody>
      </p:sp>
      <p:sp>
        <p:nvSpPr>
          <p:cNvPr id="12" name="Rektangel 3"/>
          <p:cNvSpPr>
            <a:spLocks noChangeArrowheads="1"/>
          </p:cNvSpPr>
          <p:nvPr/>
        </p:nvSpPr>
        <p:spPr bwMode="auto">
          <a:xfrm>
            <a:off x="953711" y="2581674"/>
            <a:ext cx="7780423"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AT" sz="1350" b="1" dirty="0"/>
              <a:t>ZUM VERGLEICH WIEN – MADRID 2.400 km</a:t>
            </a:r>
            <a:br>
              <a:rPr lang="de-AT" sz="1350" b="1" dirty="0"/>
            </a:br>
            <a:r>
              <a:rPr lang="de-AT" sz="1350" dirty="0"/>
              <a:t>Flug (Economy): 570 kg</a:t>
            </a:r>
          </a:p>
          <a:p>
            <a:pPr>
              <a:buNone/>
            </a:pPr>
            <a:r>
              <a:rPr lang="de-AT" altLang="sv-SE" sz="1350" dirty="0">
                <a:solidFill>
                  <a:srgbClr val="000000"/>
                </a:solidFill>
              </a:rPr>
              <a:t>Auto (1. Pers.): 590 kg</a:t>
            </a:r>
          </a:p>
          <a:p>
            <a:pPr>
              <a:buNone/>
            </a:pPr>
            <a:r>
              <a:rPr lang="de-AT" altLang="sv-SE" sz="1350" dirty="0">
                <a:solidFill>
                  <a:srgbClr val="000000"/>
                </a:solidFill>
              </a:rPr>
              <a:t>Zug (Sitzplatz): 70 kg	durchschnittlicher Verbrauch </a:t>
            </a:r>
            <a:r>
              <a:rPr lang="de-AT" altLang="sv-SE" sz="1350" b="1" dirty="0">
                <a:solidFill>
                  <a:srgbClr val="000000"/>
                </a:solidFill>
              </a:rPr>
              <a:t>EU </a:t>
            </a:r>
            <a:r>
              <a:rPr lang="de-AT" altLang="sv-SE" sz="1350" b="1" dirty="0" err="1">
                <a:solidFill>
                  <a:srgbClr val="000000"/>
                </a:solidFill>
              </a:rPr>
              <a:t>Bürger:in</a:t>
            </a:r>
            <a:r>
              <a:rPr lang="de-AT" altLang="sv-SE" sz="1350" b="1" dirty="0">
                <a:solidFill>
                  <a:srgbClr val="000000"/>
                </a:solidFill>
              </a:rPr>
              <a:t> 8,1 </a:t>
            </a:r>
            <a:r>
              <a:rPr lang="de-AT" altLang="sv-SE" sz="1350" b="1" dirty="0" err="1">
                <a:solidFill>
                  <a:srgbClr val="000000"/>
                </a:solidFill>
              </a:rPr>
              <a:t>to</a:t>
            </a:r>
            <a:r>
              <a:rPr lang="de-AT" altLang="sv-SE" sz="1350" b="1" dirty="0">
                <a:solidFill>
                  <a:srgbClr val="000000"/>
                </a:solidFill>
              </a:rPr>
              <a:t>/Jahr</a:t>
            </a:r>
            <a:br>
              <a:rPr lang="en-US" altLang="sv-SE" sz="1350" dirty="0">
                <a:solidFill>
                  <a:srgbClr val="000000"/>
                </a:solidFill>
              </a:rPr>
            </a:br>
            <a:endParaRPr lang="sv-SE" altLang="sv-SE" sz="900" i="1" dirty="0">
              <a:solidFill>
                <a:srgbClr val="000000"/>
              </a:solidFill>
            </a:endParaRPr>
          </a:p>
          <a:p>
            <a:pPr>
              <a:buNone/>
            </a:pPr>
            <a:br>
              <a:rPr lang="en-US" altLang="sv-SE" sz="1350" dirty="0">
                <a:solidFill>
                  <a:srgbClr val="000000"/>
                </a:solidFill>
              </a:rPr>
            </a:br>
            <a:endParaRPr lang="sv-SE" altLang="sv-SE" sz="900" i="1" dirty="0">
              <a:solidFill>
                <a:srgbClr val="000000"/>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160" y="0"/>
            <a:ext cx="7715250" cy="5143500"/>
          </a:xfrm>
          <a:prstGeom prst="rect">
            <a:avLst/>
          </a:prstGeom>
        </p:spPr>
      </p:pic>
    </p:spTree>
    <p:extLst>
      <p:ext uri="{BB962C8B-B14F-4D97-AF65-F5344CB8AC3E}">
        <p14:creationId xmlns:p14="http://schemas.microsoft.com/office/powerpoint/2010/main" val="4421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a:extLst>
              <a:ext uri="{FF2B5EF4-FFF2-40B4-BE49-F238E27FC236}">
                <a16:creationId xmlns:a16="http://schemas.microsoft.com/office/drawing/2014/main" id="{C0CCC67E-6C9E-4C74-9E21-6B727187E65D}"/>
              </a:ext>
            </a:extLst>
          </p:cNvPr>
          <p:cNvSpPr txBox="1">
            <a:spLocks/>
          </p:cNvSpPr>
          <p:nvPr/>
        </p:nvSpPr>
        <p:spPr>
          <a:xfrm>
            <a:off x="769288" y="185231"/>
            <a:ext cx="4879566" cy="227926"/>
          </a:xfrm>
          <a:prstGeom prst="rect">
            <a:avLst/>
          </a:prstGeom>
        </p:spPr>
        <p:txBody>
          <a:bodyPr/>
          <a:lstStyle>
            <a:lvl1pPr algn="l" defTabSz="457200" rtl="0" eaLnBrk="1" latinLnBrk="0" hangingPunct="1">
              <a:spcBef>
                <a:spcPct val="0"/>
              </a:spcBef>
              <a:buNone/>
              <a:defRPr sz="3200" kern="1200">
                <a:solidFill>
                  <a:srgbClr val="006535"/>
                </a:solidFill>
                <a:latin typeface="Century Gothic" panose="020B0502020202020204" pitchFamily="34" charset="0"/>
                <a:ea typeface="+mj-ea"/>
                <a:cs typeface="+mj-cs"/>
              </a:defRPr>
            </a:lvl1pPr>
          </a:lstStyle>
          <a:p>
            <a:br>
              <a:rPr lang="de-AT" sz="1350" b="1" dirty="0">
                <a:solidFill>
                  <a:schemeClr val="tx1"/>
                </a:solidFill>
              </a:rPr>
            </a:br>
            <a:endParaRPr lang="de-AT" sz="1050" dirty="0">
              <a:solidFill>
                <a:schemeClr val="tx1"/>
              </a:solidFill>
            </a:endParaRPr>
          </a:p>
        </p:txBody>
      </p:sp>
      <p:sp>
        <p:nvSpPr>
          <p:cNvPr id="11" name="Textplatzhalter 10"/>
          <p:cNvSpPr>
            <a:spLocks noGrp="1"/>
          </p:cNvSpPr>
          <p:nvPr>
            <p:ph type="body" sz="quarter" idx="12"/>
          </p:nvPr>
        </p:nvSpPr>
        <p:spPr>
          <a:xfrm rot="16200000">
            <a:off x="-2087185" y="2182419"/>
            <a:ext cx="5364162" cy="388671"/>
          </a:xfrm>
        </p:spPr>
        <p:txBody>
          <a:bodyPr/>
          <a:lstStyle/>
          <a:p>
            <a:r>
              <a:rPr lang="de-AT" dirty="0" err="1"/>
              <a:t>Senkenleistungen</a:t>
            </a:r>
            <a:r>
              <a:rPr lang="de-AT" dirty="0"/>
              <a:t> von Biokohlesubstraten</a:t>
            </a:r>
            <a:endParaRPr lang="de-DE" i="0" dirty="0"/>
          </a:p>
        </p:txBody>
      </p:sp>
      <p:pic>
        <p:nvPicPr>
          <p:cNvPr id="4" name="22ED55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0738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1066" y="0"/>
            <a:ext cx="6296304" cy="5143500"/>
          </a:xfrm>
          <a:prstGeom prst="rect">
            <a:avLst/>
          </a:prstGeom>
        </p:spPr>
      </p:pic>
      <p:sp>
        <p:nvSpPr>
          <p:cNvPr id="13" name="Textplatzhalter 1">
            <a:extLst>
              <a:ext uri="{FF2B5EF4-FFF2-40B4-BE49-F238E27FC236}">
                <a16:creationId xmlns:a16="http://schemas.microsoft.com/office/drawing/2014/main" id="{5DBD9C33-0898-4C4C-BEF9-89F5895445EE}"/>
              </a:ext>
            </a:extLst>
          </p:cNvPr>
          <p:cNvSpPr txBox="1">
            <a:spLocks noChangeArrowheads="1"/>
          </p:cNvSpPr>
          <p:nvPr/>
        </p:nvSpPr>
        <p:spPr bwMode="auto">
          <a:xfrm rot="16200000">
            <a:off x="8317707" y="4317206"/>
            <a:ext cx="14541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0" fontAlgn="base" hangingPunct="0">
              <a:lnSpc>
                <a:spcPct val="90000"/>
              </a:lnSpc>
              <a:spcBef>
                <a:spcPts val="750"/>
              </a:spcBef>
              <a:spcAft>
                <a:spcPct val="0"/>
              </a:spcAft>
              <a:buFont typeface="Arial" panose="020B0604020202020204" pitchFamily="34" charset="0"/>
              <a:buNone/>
              <a:defRPr sz="600" b="0" i="1" kern="1200">
                <a:solidFill>
                  <a:schemeClr val="bg1"/>
                </a:solidFill>
                <a:latin typeface="Calibri" panose="020F0502020204030204" pitchFamily="34" charset="0"/>
                <a:ea typeface="+mn-ea"/>
                <a:cs typeface="Calibri" panose="020F050202020403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r>
              <a:rPr lang="de-DE" altLang="de-DE" dirty="0"/>
              <a:t>achtzigzehn</a:t>
            </a:r>
          </a:p>
        </p:txBody>
      </p:sp>
      <p:sp>
        <p:nvSpPr>
          <p:cNvPr id="19" name="Textplatzhalter 4">
            <a:extLst>
              <a:ext uri="{FF2B5EF4-FFF2-40B4-BE49-F238E27FC236}">
                <a16:creationId xmlns:a16="http://schemas.microsoft.com/office/drawing/2014/main" id="{B52774C3-1FE9-DD4B-8478-D18F84D9737C}"/>
              </a:ext>
            </a:extLst>
          </p:cNvPr>
          <p:cNvSpPr txBox="1">
            <a:spLocks noChangeArrowheads="1"/>
          </p:cNvSpPr>
          <p:nvPr/>
        </p:nvSpPr>
        <p:spPr bwMode="auto">
          <a:xfrm rot="16200000">
            <a:off x="-2298583" y="2064566"/>
            <a:ext cx="5364163" cy="5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latinLnBrk="0" hangingPunct="1">
              <a:lnSpc>
                <a:spcPct val="100000"/>
              </a:lnSpc>
              <a:spcBef>
                <a:spcPts val="600"/>
              </a:spcBef>
              <a:spcAft>
                <a:spcPct val="0"/>
              </a:spcAft>
              <a:buClrTx/>
              <a:buFontTx/>
              <a:buNone/>
              <a:defRPr lang="de-DE" sz="2000"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altLang="de-DE" dirty="0"/>
              <a:t>Umsetzung Maßnahmenprogramm Stadtbaum</a:t>
            </a:r>
          </a:p>
          <a:p>
            <a:r>
              <a:rPr lang="de-AT" altLang="de-DE" sz="1600" dirty="0"/>
              <a:t>Projekt: MUFUWU Leonhardgürtel </a:t>
            </a:r>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3992" y="818948"/>
            <a:ext cx="4800000" cy="3600000"/>
          </a:xfrm>
          <a:prstGeom prst="rect">
            <a:avLst/>
          </a:prstGeom>
        </p:spPr>
      </p:pic>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247370" y="818948"/>
            <a:ext cx="4800000" cy="3600000"/>
          </a:xfrm>
          <a:prstGeom prst="rect">
            <a:avLst/>
          </a:prstGeom>
        </p:spPr>
      </p:pic>
      <p:pic>
        <p:nvPicPr>
          <p:cNvPr id="5" name="Grafik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8404" y="149961"/>
            <a:ext cx="8104480" cy="4680000"/>
          </a:xfrm>
          <a:prstGeom prst="rect">
            <a:avLst/>
          </a:prstGeom>
        </p:spPr>
      </p:pic>
      <p:sp>
        <p:nvSpPr>
          <p:cNvPr id="8" name="Textfeld 7"/>
          <p:cNvSpPr txBox="1"/>
          <p:nvPr/>
        </p:nvSpPr>
        <p:spPr>
          <a:xfrm>
            <a:off x="1067683" y="4841714"/>
            <a:ext cx="2403311" cy="246221"/>
          </a:xfrm>
          <a:prstGeom prst="rect">
            <a:avLst/>
          </a:prstGeom>
          <a:noFill/>
        </p:spPr>
        <p:txBody>
          <a:bodyPr wrap="square" rtlCol="0">
            <a:spAutoFit/>
          </a:bodyPr>
          <a:lstStyle/>
          <a:p>
            <a:pPr defTabSz="457200"/>
            <a:r>
              <a:rPr lang="de-AT" sz="1000" dirty="0">
                <a:solidFill>
                  <a:schemeClr val="bg1"/>
                </a:solidFill>
                <a:cs typeface="Calibri" panose="020F0502020204030204" pitchFamily="34" charset="0"/>
              </a:rPr>
              <a:t>Quelle: Nana Pötsch</a:t>
            </a:r>
          </a:p>
        </p:txBody>
      </p:sp>
      <p:sp>
        <p:nvSpPr>
          <p:cNvPr id="9" name="Textfeld 8"/>
          <p:cNvSpPr txBox="1"/>
          <p:nvPr/>
        </p:nvSpPr>
        <p:spPr>
          <a:xfrm>
            <a:off x="2151066" y="4816968"/>
            <a:ext cx="961431" cy="246221"/>
          </a:xfrm>
          <a:prstGeom prst="rect">
            <a:avLst/>
          </a:prstGeom>
          <a:noFill/>
        </p:spPr>
        <p:txBody>
          <a:bodyPr wrap="square" rtlCol="0">
            <a:spAutoFit/>
          </a:bodyPr>
          <a:lstStyle/>
          <a:p>
            <a:pPr defTabSz="457200"/>
            <a:r>
              <a:rPr lang="de-AT" sz="1000" dirty="0">
                <a:solidFill>
                  <a:schemeClr val="bg1"/>
                </a:solidFill>
                <a:latin typeface="+mn-lt"/>
              </a:rPr>
              <a:t>Quelle: 3zu0</a:t>
            </a:r>
          </a:p>
        </p:txBody>
      </p:sp>
    </p:spTree>
    <p:extLst>
      <p:ext uri="{BB962C8B-B14F-4D97-AF65-F5344CB8AC3E}">
        <p14:creationId xmlns:p14="http://schemas.microsoft.com/office/powerpoint/2010/main" val="26370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74E18-E5DD-73AA-E316-690A4CFAF158}"/>
            </a:ext>
          </a:extLst>
        </p:cNvPr>
        <p:cNvGrpSpPr/>
        <p:nvPr/>
      </p:nvGrpSpPr>
      <p:grpSpPr>
        <a:xfrm>
          <a:off x="0" y="0"/>
          <a:ext cx="0" cy="0"/>
          <a:chOff x="0" y="0"/>
          <a:chExt cx="0" cy="0"/>
        </a:xfrm>
      </p:grpSpPr>
      <p:sp>
        <p:nvSpPr>
          <p:cNvPr id="13" name="Textplatzhalter 1">
            <a:extLst>
              <a:ext uri="{FF2B5EF4-FFF2-40B4-BE49-F238E27FC236}">
                <a16:creationId xmlns:a16="http://schemas.microsoft.com/office/drawing/2014/main" id="{8AE72F4D-E285-0DB4-9B9E-2201F7AD9AAD}"/>
              </a:ext>
            </a:extLst>
          </p:cNvPr>
          <p:cNvSpPr txBox="1">
            <a:spLocks noChangeArrowheads="1"/>
          </p:cNvSpPr>
          <p:nvPr/>
        </p:nvSpPr>
        <p:spPr bwMode="auto">
          <a:xfrm rot="16200000">
            <a:off x="8317707" y="4317206"/>
            <a:ext cx="14541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0" fontAlgn="base" hangingPunct="0">
              <a:lnSpc>
                <a:spcPct val="90000"/>
              </a:lnSpc>
              <a:spcBef>
                <a:spcPts val="750"/>
              </a:spcBef>
              <a:spcAft>
                <a:spcPct val="0"/>
              </a:spcAft>
              <a:buFont typeface="Arial" panose="020B0604020202020204" pitchFamily="34" charset="0"/>
              <a:buNone/>
              <a:defRPr sz="600" b="0" i="1" kern="1200">
                <a:solidFill>
                  <a:schemeClr val="bg1"/>
                </a:solidFill>
                <a:latin typeface="Calibri" panose="020F0502020204030204" pitchFamily="34" charset="0"/>
                <a:ea typeface="+mn-ea"/>
                <a:cs typeface="Calibri" panose="020F050202020403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r>
              <a:rPr lang="de-DE" altLang="de-DE" dirty="0"/>
              <a:t>achtzigzehn</a:t>
            </a:r>
          </a:p>
        </p:txBody>
      </p:sp>
      <p:sp>
        <p:nvSpPr>
          <p:cNvPr id="19" name="Textplatzhalter 4">
            <a:extLst>
              <a:ext uri="{FF2B5EF4-FFF2-40B4-BE49-F238E27FC236}">
                <a16:creationId xmlns:a16="http://schemas.microsoft.com/office/drawing/2014/main" id="{E19FB22F-0226-45D3-C377-D80B46743C96}"/>
              </a:ext>
            </a:extLst>
          </p:cNvPr>
          <p:cNvSpPr txBox="1">
            <a:spLocks noChangeArrowheads="1"/>
          </p:cNvSpPr>
          <p:nvPr/>
        </p:nvSpPr>
        <p:spPr bwMode="auto">
          <a:xfrm rot="16200000">
            <a:off x="-2298583" y="2064566"/>
            <a:ext cx="5364163" cy="5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latinLnBrk="0" hangingPunct="1">
              <a:lnSpc>
                <a:spcPct val="100000"/>
              </a:lnSpc>
              <a:spcBef>
                <a:spcPts val="600"/>
              </a:spcBef>
              <a:spcAft>
                <a:spcPct val="0"/>
              </a:spcAft>
              <a:buClrTx/>
              <a:buFontTx/>
              <a:buNone/>
              <a:defRPr lang="de-DE" sz="2000"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altLang="de-DE" dirty="0"/>
              <a:t>MUFUWU Leonhardgürtel</a:t>
            </a:r>
          </a:p>
          <a:p>
            <a:r>
              <a:rPr lang="de-AT" altLang="de-DE" sz="1600" dirty="0" err="1"/>
              <a:t>Fluntungsversuche</a:t>
            </a:r>
            <a:r>
              <a:rPr lang="de-AT" altLang="de-DE" sz="1600" dirty="0"/>
              <a:t> </a:t>
            </a:r>
          </a:p>
        </p:txBody>
      </p:sp>
      <p:sp>
        <p:nvSpPr>
          <p:cNvPr id="8" name="Textfeld 7">
            <a:extLst>
              <a:ext uri="{FF2B5EF4-FFF2-40B4-BE49-F238E27FC236}">
                <a16:creationId xmlns:a16="http://schemas.microsoft.com/office/drawing/2014/main" id="{C0CEB053-FFE0-8859-13F9-F7C75251EAE9}"/>
              </a:ext>
            </a:extLst>
          </p:cNvPr>
          <p:cNvSpPr txBox="1"/>
          <p:nvPr/>
        </p:nvSpPr>
        <p:spPr>
          <a:xfrm>
            <a:off x="1067683" y="4841714"/>
            <a:ext cx="2403311" cy="246221"/>
          </a:xfrm>
          <a:prstGeom prst="rect">
            <a:avLst/>
          </a:prstGeom>
          <a:noFill/>
        </p:spPr>
        <p:txBody>
          <a:bodyPr wrap="square" rtlCol="0">
            <a:spAutoFit/>
          </a:bodyPr>
          <a:lstStyle/>
          <a:p>
            <a:pPr defTabSz="457200"/>
            <a:r>
              <a:rPr lang="de-AT" sz="1000" dirty="0">
                <a:solidFill>
                  <a:schemeClr val="bg1"/>
                </a:solidFill>
                <a:cs typeface="Calibri" panose="020F0502020204030204" pitchFamily="34" charset="0"/>
              </a:rPr>
              <a:t>Quelle: Nana Pötsch</a:t>
            </a:r>
          </a:p>
        </p:txBody>
      </p:sp>
      <p:sp>
        <p:nvSpPr>
          <p:cNvPr id="9" name="Textfeld 8">
            <a:extLst>
              <a:ext uri="{FF2B5EF4-FFF2-40B4-BE49-F238E27FC236}">
                <a16:creationId xmlns:a16="http://schemas.microsoft.com/office/drawing/2014/main" id="{DBC9D7D1-E06A-53F7-9B0F-03F25AD7369D}"/>
              </a:ext>
            </a:extLst>
          </p:cNvPr>
          <p:cNvSpPr txBox="1"/>
          <p:nvPr/>
        </p:nvSpPr>
        <p:spPr>
          <a:xfrm>
            <a:off x="2151066" y="4816968"/>
            <a:ext cx="961431" cy="246221"/>
          </a:xfrm>
          <a:prstGeom prst="rect">
            <a:avLst/>
          </a:prstGeom>
          <a:noFill/>
        </p:spPr>
        <p:txBody>
          <a:bodyPr wrap="square" rtlCol="0">
            <a:spAutoFit/>
          </a:bodyPr>
          <a:lstStyle/>
          <a:p>
            <a:pPr defTabSz="457200"/>
            <a:r>
              <a:rPr lang="de-AT" sz="1000" dirty="0">
                <a:solidFill>
                  <a:schemeClr val="bg1"/>
                </a:solidFill>
                <a:latin typeface="+mn-lt"/>
              </a:rPr>
              <a:t>Quelle: 3zu0</a:t>
            </a:r>
          </a:p>
        </p:txBody>
      </p:sp>
      <p:pic>
        <p:nvPicPr>
          <p:cNvPr id="2050" name="Picture 2">
            <a:extLst>
              <a:ext uri="{FF2B5EF4-FFF2-40B4-BE49-F238E27FC236}">
                <a16:creationId xmlns:a16="http://schemas.microsoft.com/office/drawing/2014/main" id="{4B248754-D517-6423-4E21-BF24EA308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658" y="55565"/>
            <a:ext cx="2889550" cy="38511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6695E91-BBF7-6C87-9652-21C40A4E1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792" y="55565"/>
            <a:ext cx="4078224" cy="30586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2C1FD63-EE7C-EE6F-6AF6-3C23E8977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792" y="3194303"/>
            <a:ext cx="3322463" cy="186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96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4">
            <a:extLst>
              <a:ext uri="{FF2B5EF4-FFF2-40B4-BE49-F238E27FC236}">
                <a16:creationId xmlns:a16="http://schemas.microsoft.com/office/drawing/2014/main" id="{B52774C3-1FE9-DD4B-8478-D18F84D9737C}"/>
              </a:ext>
            </a:extLst>
          </p:cNvPr>
          <p:cNvSpPr txBox="1">
            <a:spLocks noChangeArrowheads="1"/>
          </p:cNvSpPr>
          <p:nvPr/>
        </p:nvSpPr>
        <p:spPr bwMode="auto">
          <a:xfrm rot="16200000">
            <a:off x="-2395407" y="2147573"/>
            <a:ext cx="53641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latinLnBrk="0" hangingPunct="1">
              <a:lnSpc>
                <a:spcPct val="100000"/>
              </a:lnSpc>
              <a:spcBef>
                <a:spcPts val="600"/>
              </a:spcBef>
              <a:spcAft>
                <a:spcPct val="0"/>
              </a:spcAft>
              <a:buClrTx/>
              <a:buFontTx/>
              <a:buNone/>
              <a:defRPr lang="de-DE" sz="2000"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altLang="de-DE" dirty="0"/>
              <a:t>Naturnahe Regenwasserbewirtschaftung 4.0</a:t>
            </a:r>
          </a:p>
          <a:p>
            <a:r>
              <a:rPr lang="de-AT" altLang="de-DE" dirty="0"/>
              <a:t>Digitales Modell Leonhardgürtel</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18" y="0"/>
            <a:ext cx="7863289" cy="5143500"/>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5607"/>
            <a:ext cx="9144000" cy="3660509"/>
          </a:xfrm>
          <a:prstGeom prst="rect">
            <a:avLst/>
          </a:prstGeom>
        </p:spPr>
      </p:pic>
      <p:pic>
        <p:nvPicPr>
          <p:cNvPr id="2" name="Grafik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958" y="0"/>
            <a:ext cx="8136082" cy="5143500"/>
          </a:xfrm>
          <a:prstGeom prst="rect">
            <a:avLst/>
          </a:prstGeom>
        </p:spPr>
      </p:pic>
    </p:spTree>
    <p:extLst>
      <p:ext uri="{BB962C8B-B14F-4D97-AF65-F5344CB8AC3E}">
        <p14:creationId xmlns:p14="http://schemas.microsoft.com/office/powerpoint/2010/main" val="35456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DBA7D-2443-0A67-4594-EEBC9018F2E4}"/>
            </a:ext>
          </a:extLst>
        </p:cNvPr>
        <p:cNvGrpSpPr/>
        <p:nvPr/>
      </p:nvGrpSpPr>
      <p:grpSpPr>
        <a:xfrm>
          <a:off x="0" y="0"/>
          <a:ext cx="0" cy="0"/>
          <a:chOff x="0" y="0"/>
          <a:chExt cx="0" cy="0"/>
        </a:xfrm>
      </p:grpSpPr>
      <p:sp>
        <p:nvSpPr>
          <p:cNvPr id="25602" name="Textplatzhalter 2">
            <a:extLst>
              <a:ext uri="{FF2B5EF4-FFF2-40B4-BE49-F238E27FC236}">
                <a16:creationId xmlns:a16="http://schemas.microsoft.com/office/drawing/2014/main" id="{3DE927A2-602D-B058-A62A-B89C1589036E}"/>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err="1">
                <a:ea typeface="Arial Unicode MS" panose="020B0604020202020204" pitchFamily="34" charset="-128"/>
              </a:rPr>
              <a:t>Großlysimeterversuch</a:t>
            </a:r>
            <a:r>
              <a:rPr lang="de-DE" altLang="de-DE" dirty="0">
                <a:ea typeface="Arial Unicode MS" panose="020B0604020202020204" pitchFamily="34" charset="-128"/>
              </a:rPr>
              <a:t> im Labor</a:t>
            </a:r>
          </a:p>
        </p:txBody>
      </p:sp>
      <p:sp>
        <p:nvSpPr>
          <p:cNvPr id="2" name="Textplatzhalter 1">
            <a:extLst>
              <a:ext uri="{FF2B5EF4-FFF2-40B4-BE49-F238E27FC236}">
                <a16:creationId xmlns:a16="http://schemas.microsoft.com/office/drawing/2014/main" id="{A546C107-D558-A871-3BB4-E27AF3B7E15D}"/>
              </a:ext>
            </a:extLst>
          </p:cNvPr>
          <p:cNvSpPr>
            <a:spLocks noGrp="1"/>
          </p:cNvSpPr>
          <p:nvPr>
            <p:ph type="body" sz="quarter" idx="13"/>
          </p:nvPr>
        </p:nvSpPr>
        <p:spPr/>
        <p:txBody>
          <a:bodyPr/>
          <a:lstStyle/>
          <a:p>
            <a:r>
              <a:rPr lang="de-DE" dirty="0">
                <a:solidFill>
                  <a:schemeClr val="tx1"/>
                </a:solidFill>
              </a:rPr>
              <a:t>Quelle: Bundesamt für Wasserwirtschaft</a:t>
            </a:r>
          </a:p>
        </p:txBody>
      </p:sp>
      <p:pic>
        <p:nvPicPr>
          <p:cNvPr id="4" name="Grafik 3">
            <a:extLst>
              <a:ext uri="{FF2B5EF4-FFF2-40B4-BE49-F238E27FC236}">
                <a16:creationId xmlns:a16="http://schemas.microsoft.com/office/drawing/2014/main" id="{EC4408BA-69AB-A8FB-670D-2C412821D227}"/>
              </a:ext>
            </a:extLst>
          </p:cNvPr>
          <p:cNvPicPr>
            <a:picLocks noChangeAspect="1"/>
          </p:cNvPicPr>
          <p:nvPr/>
        </p:nvPicPr>
        <p:blipFill>
          <a:blip r:embed="rId2"/>
          <a:srcRect l="5436" t="26544" b="11521"/>
          <a:stretch/>
        </p:blipFill>
        <p:spPr bwMode="auto">
          <a:xfrm>
            <a:off x="1113147" y="161358"/>
            <a:ext cx="3762252" cy="3285464"/>
          </a:xfrm>
          <a:prstGeom prst="rect">
            <a:avLst/>
          </a:prstGeom>
        </p:spPr>
      </p:pic>
      <p:sp>
        <p:nvSpPr>
          <p:cNvPr id="6" name="Textplatzhalter 2">
            <a:extLst>
              <a:ext uri="{FF2B5EF4-FFF2-40B4-BE49-F238E27FC236}">
                <a16:creationId xmlns:a16="http://schemas.microsoft.com/office/drawing/2014/main" id="{F080066E-D7CF-268B-47FF-EDF15F37CBFF}"/>
              </a:ext>
            </a:extLst>
          </p:cNvPr>
          <p:cNvSpPr txBox="1">
            <a:spLocks/>
          </p:cNvSpPr>
          <p:nvPr/>
        </p:nvSpPr>
        <p:spPr bwMode="auto">
          <a:xfrm>
            <a:off x="5064825" y="321225"/>
            <a:ext cx="4012119" cy="254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600" b="0" i="1" kern="1200">
                <a:solidFill>
                  <a:schemeClr val="bg1"/>
                </a:solidFill>
                <a:latin typeface="Calibri" panose="020F0502020204030204" pitchFamily="34" charset="0"/>
                <a:ea typeface="+mn-ea"/>
                <a:cs typeface="Calibri" panose="020F0502020204030204" pitchFamily="34" charset="0"/>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de-DE" sz="1600" i="0" dirty="0">
                <a:solidFill>
                  <a:schemeClr val="tx1"/>
                </a:solidFill>
                <a:latin typeface="Calibri"/>
                <a:cs typeface="Calibri"/>
              </a:rPr>
              <a:t>Welchen Einfluss hat ein jahrzehntelanger Partikeleintrag auf die hydrologische Funktionalität des Struktursubstrats?</a:t>
            </a:r>
            <a:endParaRPr lang="de-DE" sz="1600" i="0" dirty="0">
              <a:solidFill>
                <a:schemeClr val="tx1"/>
              </a:solidFill>
            </a:endParaRPr>
          </a:p>
          <a:p>
            <a:pPr>
              <a:defRPr/>
            </a:pPr>
            <a:r>
              <a:rPr lang="de-DE" sz="1600" i="0" dirty="0">
                <a:solidFill>
                  <a:schemeClr val="tx1"/>
                </a:solidFill>
                <a:latin typeface="Calibri"/>
                <a:cs typeface="Calibri"/>
              </a:rPr>
              <a:t>Fokus auf ges. Durchlässigkeit</a:t>
            </a:r>
          </a:p>
          <a:p>
            <a:pPr lvl="1">
              <a:defRPr/>
            </a:pPr>
            <a:r>
              <a:rPr lang="de-DE" sz="1600" dirty="0">
                <a:latin typeface="Calibri"/>
                <a:cs typeface="Calibri"/>
              </a:rPr>
              <a:t>Simulation von in Summe </a:t>
            </a:r>
            <a:r>
              <a:rPr lang="de-DE" sz="1600" u="sng" dirty="0">
                <a:latin typeface="Calibri"/>
                <a:cs typeface="Calibri"/>
              </a:rPr>
              <a:t>45 Jahren </a:t>
            </a:r>
            <a:r>
              <a:rPr lang="de-DE" sz="1600" dirty="0">
                <a:latin typeface="Calibri"/>
                <a:cs typeface="Calibri"/>
              </a:rPr>
              <a:t>Partikeleintrag bei Flächenverhältnis 10:1 (Straße zu Substrat)</a:t>
            </a:r>
            <a:endParaRPr lang="de-DE" sz="1600" dirty="0"/>
          </a:p>
          <a:p>
            <a:pPr lvl="1">
              <a:defRPr/>
            </a:pPr>
            <a:r>
              <a:rPr lang="de-DE" sz="1600" dirty="0">
                <a:latin typeface="Calibri"/>
                <a:cs typeface="Calibri"/>
              </a:rPr>
              <a:t>Grundlage: </a:t>
            </a:r>
            <a:r>
              <a:rPr lang="de-DE" sz="1600" dirty="0"/>
              <a:t>ÖNORM B 2506-3: aus Literatur abgeleiteter Richtwert von </a:t>
            </a:r>
            <a:r>
              <a:rPr lang="de-DE" sz="1600" u="sng" dirty="0"/>
              <a:t>90 mg Partikel je Liter Straßenabfluss </a:t>
            </a:r>
            <a:endParaRPr lang="de-DE" sz="1600" u="sng" dirty="0">
              <a:latin typeface="Calibri"/>
              <a:cs typeface="Calibri"/>
            </a:endParaRPr>
          </a:p>
          <a:p>
            <a:pPr>
              <a:defRPr/>
            </a:pPr>
            <a:endParaRPr lang="de-DE" sz="1800" i="0" dirty="0">
              <a:solidFill>
                <a:schemeClr val="tx1"/>
              </a:solidFill>
            </a:endParaRPr>
          </a:p>
        </p:txBody>
      </p:sp>
      <p:pic>
        <p:nvPicPr>
          <p:cNvPr id="7" name="Grafik 6">
            <a:extLst>
              <a:ext uri="{FF2B5EF4-FFF2-40B4-BE49-F238E27FC236}">
                <a16:creationId xmlns:a16="http://schemas.microsoft.com/office/drawing/2014/main" id="{D18C85CF-1930-4B68-9ADE-88785FC6DFD8}"/>
              </a:ext>
            </a:extLst>
          </p:cNvPr>
          <p:cNvPicPr>
            <a:picLocks noChangeAspect="1"/>
          </p:cNvPicPr>
          <p:nvPr/>
        </p:nvPicPr>
        <p:blipFill>
          <a:blip r:embed="rId3"/>
          <a:srcRect l="28120" t="20073" r="20277" b="19209"/>
          <a:stretch/>
        </p:blipFill>
        <p:spPr bwMode="auto">
          <a:xfrm rot="5400000">
            <a:off x="5866112" y="2511552"/>
            <a:ext cx="1685342" cy="2644140"/>
          </a:xfrm>
          <a:prstGeom prst="rect">
            <a:avLst/>
          </a:prstGeom>
        </p:spPr>
      </p:pic>
    </p:spTree>
    <p:extLst>
      <p:ext uri="{BB962C8B-B14F-4D97-AF65-F5344CB8AC3E}">
        <p14:creationId xmlns:p14="http://schemas.microsoft.com/office/powerpoint/2010/main" val="66155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platzhalter 6">
            <a:extLst>
              <a:ext uri="{FF2B5EF4-FFF2-40B4-BE49-F238E27FC236}">
                <a16:creationId xmlns:a16="http://schemas.microsoft.com/office/drawing/2014/main" id="{2321897E-1DE7-274D-B1FE-B1C59540AB91}"/>
              </a:ext>
            </a:extLst>
          </p:cNvPr>
          <p:cNvSpPr>
            <a:spLocks noGrp="1" noChangeArrowheads="1"/>
          </p:cNvSpPr>
          <p:nvPr>
            <p:ph type="body" sz="quarter" idx="12"/>
          </p:nvPr>
        </p:nvSpPr>
        <p:spPr>
          <a:xfrm rot="16200000">
            <a:off x="-2321593" y="2152785"/>
            <a:ext cx="5364162" cy="363271"/>
          </a:xfrm>
        </p:spPr>
        <p:txBody>
          <a:bodyPr/>
          <a:lstStyle/>
          <a:p>
            <a:pPr eaLnBrk="0" hangingPunct="0">
              <a:spcBef>
                <a:spcPct val="0"/>
              </a:spcBef>
            </a:pPr>
            <a:r>
              <a:rPr lang="de-DE" altLang="de-DE" dirty="0">
                <a:ea typeface="Arial Unicode MS" panose="020B0604020202020204" pitchFamily="34" charset="-128"/>
                <a:cs typeface="Calibri" panose="020F0502020204030204" pitchFamily="34" charset="0"/>
              </a:rPr>
              <a:t>Klimaschutz und Klimawandelanpassung mit grünen Ressourcen: Pflanzen, Wasser, </a:t>
            </a:r>
            <a:r>
              <a:rPr lang="de-DE" altLang="de-DE" dirty="0" err="1">
                <a:ea typeface="Arial Unicode MS" panose="020B0604020202020204" pitchFamily="34" charset="-128"/>
                <a:cs typeface="Calibri" panose="020F0502020204030204" pitchFamily="34" charset="0"/>
              </a:rPr>
              <a:t>Biokohle</a:t>
            </a:r>
            <a:endParaRPr lang="de-DE" altLang="de-DE" dirty="0">
              <a:ea typeface="Arial Unicode MS" panose="020B0604020202020204" pitchFamily="34" charset="-128"/>
              <a:cs typeface="Calibri" panose="020F0502020204030204" pitchFamily="34" charset="0"/>
            </a:endParaRPr>
          </a:p>
          <a:p>
            <a:pPr eaLnBrk="0" hangingPunct="0">
              <a:spcBef>
                <a:spcPct val="0"/>
              </a:spcBef>
            </a:pPr>
            <a:endParaRPr lang="de-DE" altLang="de-DE" sz="2400" dirty="0">
              <a:ea typeface="Arial Unicode MS" panose="020B0604020202020204" pitchFamily="34" charset="-128"/>
              <a:cs typeface="Calibri" panose="020F0502020204030204" pitchFamily="34" charset="0"/>
            </a:endParaRPr>
          </a:p>
          <a:p>
            <a:pPr eaLnBrk="0" hangingPunct="0">
              <a:spcBef>
                <a:spcPct val="0"/>
              </a:spcBef>
            </a:pPr>
            <a:endParaRPr lang="de-DE" altLang="de-DE" sz="2400" dirty="0">
              <a:ea typeface="Arial Unicode MS" panose="020B0604020202020204" pitchFamily="34" charset="-128"/>
              <a:cs typeface="Calibri" panose="020F0502020204030204" pitchFamily="34" charset="0"/>
            </a:endParaRPr>
          </a:p>
          <a:p>
            <a:pPr eaLnBrk="0" hangingPunct="0">
              <a:spcBef>
                <a:spcPct val="0"/>
              </a:spcBef>
            </a:pPr>
            <a:endParaRPr lang="de-DE" altLang="de-DE" sz="2400" dirty="0">
              <a:ea typeface="Arial Unicode MS" panose="020B0604020202020204" pitchFamily="34" charset="-128"/>
              <a:cs typeface="Calibri" panose="020F0502020204030204" pitchFamily="34" charset="0"/>
            </a:endParaRPr>
          </a:p>
        </p:txBody>
      </p:sp>
      <p:sp>
        <p:nvSpPr>
          <p:cNvPr id="9" name="Textplatzhalter 4">
            <a:extLst>
              <a:ext uri="{FF2B5EF4-FFF2-40B4-BE49-F238E27FC236}">
                <a16:creationId xmlns:a16="http://schemas.microsoft.com/office/drawing/2014/main" id="{CE782B85-0B05-D742-B0D7-663ABDA53678}"/>
              </a:ext>
            </a:extLst>
          </p:cNvPr>
          <p:cNvSpPr txBox="1">
            <a:spLocks noChangeArrowheads="1"/>
          </p:cNvSpPr>
          <p:nvPr/>
        </p:nvSpPr>
        <p:spPr bwMode="auto">
          <a:xfrm>
            <a:off x="4938189" y="2659577"/>
            <a:ext cx="3512542" cy="33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noAutofit/>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2000" b="1" i="1"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sz="2800" dirty="0">
                <a:solidFill>
                  <a:srgbClr val="0070C0"/>
                </a:solidFill>
                <a:latin typeface="+mn-lt"/>
              </a:rPr>
              <a:t>WASSER </a:t>
            </a:r>
            <a:r>
              <a:rPr lang="de-AT" sz="1800" dirty="0">
                <a:latin typeface="+mn-lt"/>
              </a:rPr>
              <a:t>IN DER STADT</a:t>
            </a:r>
          </a:p>
        </p:txBody>
      </p:sp>
      <p:sp>
        <p:nvSpPr>
          <p:cNvPr id="10" name="Textplatzhalter 4">
            <a:extLst>
              <a:ext uri="{FF2B5EF4-FFF2-40B4-BE49-F238E27FC236}">
                <a16:creationId xmlns:a16="http://schemas.microsoft.com/office/drawing/2014/main" id="{CE782B85-0B05-D742-B0D7-663ABDA53678}"/>
              </a:ext>
            </a:extLst>
          </p:cNvPr>
          <p:cNvSpPr txBox="1">
            <a:spLocks noChangeArrowheads="1"/>
          </p:cNvSpPr>
          <p:nvPr/>
        </p:nvSpPr>
        <p:spPr bwMode="auto">
          <a:xfrm>
            <a:off x="5073004" y="172026"/>
            <a:ext cx="2841528" cy="60088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noAutofit/>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2000" b="1" i="1"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sz="2800" i="0" dirty="0">
                <a:solidFill>
                  <a:schemeClr val="accent4">
                    <a:lumMod val="75000"/>
                  </a:schemeClr>
                </a:solidFill>
                <a:latin typeface="+mn-lt"/>
              </a:rPr>
              <a:t>B</a:t>
            </a:r>
            <a:r>
              <a:rPr lang="de-AT" sz="2800" i="0" dirty="0">
                <a:solidFill>
                  <a:srgbClr val="A5D050"/>
                </a:solidFill>
                <a:latin typeface="+mn-lt"/>
              </a:rPr>
              <a:t>U</a:t>
            </a:r>
            <a:r>
              <a:rPr lang="de-AT" sz="2800" i="0" dirty="0">
                <a:solidFill>
                  <a:srgbClr val="7030A0"/>
                </a:solidFill>
                <a:latin typeface="+mn-lt"/>
              </a:rPr>
              <a:t>N</a:t>
            </a:r>
            <a:r>
              <a:rPr lang="de-AT" sz="2800" i="0" dirty="0">
                <a:solidFill>
                  <a:srgbClr val="FFC000"/>
                </a:solidFill>
                <a:latin typeface="+mn-lt"/>
              </a:rPr>
              <a:t>T</a:t>
            </a:r>
            <a:r>
              <a:rPr lang="de-AT" sz="2800" i="0" dirty="0">
                <a:solidFill>
                  <a:srgbClr val="FF0000"/>
                </a:solidFill>
                <a:latin typeface="+mn-lt"/>
              </a:rPr>
              <a:t>E</a:t>
            </a:r>
            <a:r>
              <a:rPr lang="de-AT" sz="2800" i="0" dirty="0">
                <a:solidFill>
                  <a:srgbClr val="A5D050"/>
                </a:solidFill>
                <a:latin typeface="+mn-lt"/>
              </a:rPr>
              <a:t>S</a:t>
            </a:r>
            <a:r>
              <a:rPr lang="de-AT" sz="2800" i="0" dirty="0">
                <a:solidFill>
                  <a:schemeClr val="accent1">
                    <a:lumMod val="75000"/>
                  </a:schemeClr>
                </a:solidFill>
                <a:latin typeface="+mn-lt"/>
              </a:rPr>
              <a:t> </a:t>
            </a:r>
            <a:r>
              <a:rPr lang="de-AT" sz="2800" i="0" dirty="0">
                <a:solidFill>
                  <a:srgbClr val="00B0F0"/>
                </a:solidFill>
                <a:latin typeface="+mn-lt"/>
              </a:rPr>
              <a:t>LEBEN</a:t>
            </a:r>
          </a:p>
        </p:txBody>
      </p:sp>
      <p:sp>
        <p:nvSpPr>
          <p:cNvPr id="12" name="Textplatzhalter 1">
            <a:extLst>
              <a:ext uri="{FF2B5EF4-FFF2-40B4-BE49-F238E27FC236}">
                <a16:creationId xmlns:a16="http://schemas.microsoft.com/office/drawing/2014/main" id="{A359D06C-989B-464D-941A-C81EDC56C792}"/>
              </a:ext>
            </a:extLst>
          </p:cNvPr>
          <p:cNvSpPr txBox="1">
            <a:spLocks noChangeArrowheads="1"/>
          </p:cNvSpPr>
          <p:nvPr/>
        </p:nvSpPr>
        <p:spPr bwMode="auto">
          <a:xfrm>
            <a:off x="4938189" y="3014929"/>
            <a:ext cx="2089002" cy="2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hangingPunct="1">
              <a:lnSpc>
                <a:spcPct val="100000"/>
              </a:lnSpc>
              <a:spcBef>
                <a:spcPts val="600"/>
              </a:spcBef>
              <a:spcAft>
                <a:spcPct val="0"/>
              </a:spcAft>
              <a:buClr>
                <a:srgbClr val="0084AC"/>
              </a:buClr>
              <a:buFont typeface="Arial" panose="020B0604020202020204" pitchFamily="34" charset="0"/>
              <a:buNone/>
              <a:defRPr lang="de-DE" sz="1600" i="1" kern="1200" dirty="0" smtClean="0">
                <a:solidFill>
                  <a:schemeClr val="tx1"/>
                </a:solidFill>
                <a:latin typeface="+mn-lt"/>
                <a:ea typeface="+mn-ea"/>
                <a:cs typeface="Arial Unicode MS" panose="020B0604020202020204" pitchFamily="34" charset="-128"/>
              </a:defRPr>
            </a:lvl1pPr>
            <a:lvl2pPr marL="514350" indent="-171450" algn="l" defTabSz="685800" rtl="0" eaLnBrk="1" fontAlgn="base" hangingPunct="1">
              <a:lnSpc>
                <a:spcPct val="100000"/>
              </a:lnSpc>
              <a:spcBef>
                <a:spcPts val="600"/>
              </a:spcBef>
              <a:spcAft>
                <a:spcPct val="0"/>
              </a:spcAft>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altLang="de-DE" sz="1400" i="0" dirty="0">
                <a:latin typeface="Century Gothic" panose="020B0502020202020204" pitchFamily="34" charset="0"/>
                <a:ea typeface="Arial Unicode MS" panose="020B0604020202020204" pitchFamily="34" charset="-128"/>
              </a:rPr>
              <a:t>nutzen statt ableiten</a:t>
            </a:r>
            <a:endParaRPr lang="de-DE" altLang="de-DE" sz="1400" i="0" dirty="0">
              <a:ea typeface="Arial Unicode MS" panose="020B0604020202020204" pitchFamily="34" charset="-128"/>
            </a:endParaRPr>
          </a:p>
        </p:txBody>
      </p:sp>
      <p:sp>
        <p:nvSpPr>
          <p:cNvPr id="13" name="Textplatzhalter 1">
            <a:extLst>
              <a:ext uri="{FF2B5EF4-FFF2-40B4-BE49-F238E27FC236}">
                <a16:creationId xmlns:a16="http://schemas.microsoft.com/office/drawing/2014/main" id="{A359D06C-989B-464D-941A-C81EDC56C792}"/>
              </a:ext>
            </a:extLst>
          </p:cNvPr>
          <p:cNvSpPr txBox="1">
            <a:spLocks noChangeArrowheads="1"/>
          </p:cNvSpPr>
          <p:nvPr/>
        </p:nvSpPr>
        <p:spPr bwMode="auto">
          <a:xfrm>
            <a:off x="5073004" y="563184"/>
            <a:ext cx="3152300" cy="46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hangingPunct="1">
              <a:lnSpc>
                <a:spcPct val="100000"/>
              </a:lnSpc>
              <a:spcBef>
                <a:spcPts val="600"/>
              </a:spcBef>
              <a:spcAft>
                <a:spcPct val="0"/>
              </a:spcAft>
              <a:buClr>
                <a:srgbClr val="0084AC"/>
              </a:buClr>
              <a:buFont typeface="Arial" panose="020B0604020202020204" pitchFamily="34" charset="0"/>
              <a:buNone/>
              <a:defRPr lang="de-DE" sz="1600" i="1" kern="1200" dirty="0" smtClean="0">
                <a:solidFill>
                  <a:schemeClr val="tx1"/>
                </a:solidFill>
                <a:latin typeface="+mn-lt"/>
                <a:ea typeface="+mn-ea"/>
                <a:cs typeface="Arial Unicode MS" panose="020B0604020202020204" pitchFamily="34" charset="-128"/>
              </a:defRPr>
            </a:lvl1pPr>
            <a:lvl2pPr marL="514350" indent="-171450" algn="l" defTabSz="685800" rtl="0" eaLnBrk="1" fontAlgn="base" hangingPunct="1">
              <a:lnSpc>
                <a:spcPct val="100000"/>
              </a:lnSpc>
              <a:spcBef>
                <a:spcPts val="600"/>
              </a:spcBef>
              <a:spcAft>
                <a:spcPct val="0"/>
              </a:spcAft>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altLang="de-DE" sz="1400" dirty="0">
                <a:latin typeface="Century Gothic" panose="020B0502020202020204" pitchFamily="34" charset="0"/>
                <a:ea typeface="Arial Unicode MS" panose="020B0604020202020204" pitchFamily="34" charset="-128"/>
              </a:rPr>
              <a:t>städtische Biodiversität stärken</a:t>
            </a:r>
            <a:endParaRPr lang="de-DE" altLang="de-DE" sz="1400" dirty="0">
              <a:ea typeface="Arial Unicode MS" panose="020B0604020202020204" pitchFamily="34" charset="-128"/>
            </a:endParaRPr>
          </a:p>
        </p:txBody>
      </p:sp>
      <p:sp>
        <p:nvSpPr>
          <p:cNvPr id="4" name="Rechteck 3"/>
          <p:cNvSpPr/>
          <p:nvPr/>
        </p:nvSpPr>
        <p:spPr>
          <a:xfrm>
            <a:off x="1422024" y="88121"/>
            <a:ext cx="2373727" cy="523220"/>
          </a:xfrm>
          <a:prstGeom prst="rect">
            <a:avLst/>
          </a:prstGeom>
        </p:spPr>
        <p:txBody>
          <a:bodyPr wrap="none">
            <a:spAutoFit/>
          </a:bodyPr>
          <a:lstStyle/>
          <a:p>
            <a:pPr marL="0" indent="0">
              <a:buNone/>
            </a:pPr>
            <a:r>
              <a:rPr lang="de-AT" sz="2800" b="1" i="1" dirty="0">
                <a:solidFill>
                  <a:srgbClr val="92D050"/>
                </a:solidFill>
              </a:rPr>
              <a:t>GRÜN</a:t>
            </a:r>
            <a:r>
              <a:rPr lang="de-AT" sz="1800" b="1" i="1" dirty="0"/>
              <a:t> IN DIE STADT</a:t>
            </a:r>
          </a:p>
        </p:txBody>
      </p:sp>
      <p:sp>
        <p:nvSpPr>
          <p:cNvPr id="17" name="Textplatzhalter 1">
            <a:extLst>
              <a:ext uri="{FF2B5EF4-FFF2-40B4-BE49-F238E27FC236}">
                <a16:creationId xmlns:a16="http://schemas.microsoft.com/office/drawing/2014/main" id="{A359D06C-989B-464D-941A-C81EDC56C792}"/>
              </a:ext>
            </a:extLst>
          </p:cNvPr>
          <p:cNvSpPr txBox="1">
            <a:spLocks noChangeArrowheads="1"/>
          </p:cNvSpPr>
          <p:nvPr/>
        </p:nvSpPr>
        <p:spPr bwMode="auto">
          <a:xfrm>
            <a:off x="1517687" y="555575"/>
            <a:ext cx="3096839" cy="2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hangingPunct="1">
              <a:lnSpc>
                <a:spcPct val="100000"/>
              </a:lnSpc>
              <a:spcBef>
                <a:spcPts val="600"/>
              </a:spcBef>
              <a:spcAft>
                <a:spcPct val="0"/>
              </a:spcAft>
              <a:buClr>
                <a:srgbClr val="0084AC"/>
              </a:buClr>
              <a:buFont typeface="Arial" panose="020B0604020202020204" pitchFamily="34" charset="0"/>
              <a:buNone/>
              <a:defRPr lang="de-DE" sz="1600" i="1" kern="1200" dirty="0" smtClean="0">
                <a:solidFill>
                  <a:schemeClr val="tx1"/>
                </a:solidFill>
                <a:latin typeface="+mn-lt"/>
                <a:ea typeface="+mn-ea"/>
                <a:cs typeface="Arial Unicode MS" panose="020B0604020202020204" pitchFamily="34" charset="-128"/>
              </a:defRPr>
            </a:lvl1pPr>
            <a:lvl2pPr marL="514350" indent="-171450" algn="l" defTabSz="685800" rtl="0" eaLnBrk="1" fontAlgn="base" hangingPunct="1">
              <a:lnSpc>
                <a:spcPct val="100000"/>
              </a:lnSpc>
              <a:spcBef>
                <a:spcPts val="600"/>
              </a:spcBef>
              <a:spcAft>
                <a:spcPct val="0"/>
              </a:spcAft>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altLang="de-DE" sz="1400" i="0" dirty="0">
                <a:latin typeface="Century Gothic" panose="020B0502020202020204" pitchFamily="34" charset="0"/>
                <a:ea typeface="Arial Unicode MS" panose="020B0604020202020204" pitchFamily="34" charset="-128"/>
              </a:rPr>
              <a:t>Maximierung des Stadtgrüns</a:t>
            </a:r>
            <a:endParaRPr lang="de-DE" altLang="de-DE" sz="1400" i="0" dirty="0">
              <a:ea typeface="Arial Unicode MS" panose="020B0604020202020204" pitchFamily="34" charset="-128"/>
            </a:endParaRPr>
          </a:p>
        </p:txBody>
      </p:sp>
      <p:sp>
        <p:nvSpPr>
          <p:cNvPr id="11" name="Textplatzhalter 4">
            <a:extLst>
              <a:ext uri="{FF2B5EF4-FFF2-40B4-BE49-F238E27FC236}">
                <a16:creationId xmlns:a16="http://schemas.microsoft.com/office/drawing/2014/main" id="{CE782B85-0B05-D742-B0D7-663ABDA53678}"/>
              </a:ext>
            </a:extLst>
          </p:cNvPr>
          <p:cNvSpPr txBox="1">
            <a:spLocks noChangeArrowheads="1"/>
          </p:cNvSpPr>
          <p:nvPr/>
        </p:nvSpPr>
        <p:spPr bwMode="auto">
          <a:xfrm>
            <a:off x="1515664" y="2650803"/>
            <a:ext cx="2052228" cy="33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68580" bIns="34290" numCol="1" anchor="t" anchorCtr="0" compatLnSpc="1">
            <a:prstTxWarp prst="textNoShape">
              <a:avLst/>
            </a:prstTxWarp>
            <a:noAutofit/>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2000" b="1" i="1"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sz="2800" i="0" dirty="0">
                <a:solidFill>
                  <a:schemeClr val="bg2">
                    <a:lumMod val="75000"/>
                  </a:schemeClr>
                </a:solidFill>
                <a:latin typeface="+mn-lt"/>
              </a:rPr>
              <a:t>BIOKOHLE</a:t>
            </a:r>
          </a:p>
        </p:txBody>
      </p:sp>
      <p:sp>
        <p:nvSpPr>
          <p:cNvPr id="15" name="Textplatzhalter 1">
            <a:extLst>
              <a:ext uri="{FF2B5EF4-FFF2-40B4-BE49-F238E27FC236}">
                <a16:creationId xmlns:a16="http://schemas.microsoft.com/office/drawing/2014/main" id="{A359D06C-989B-464D-941A-C81EDC56C792}"/>
              </a:ext>
            </a:extLst>
          </p:cNvPr>
          <p:cNvSpPr txBox="1">
            <a:spLocks noChangeArrowheads="1"/>
          </p:cNvSpPr>
          <p:nvPr/>
        </p:nvSpPr>
        <p:spPr bwMode="auto">
          <a:xfrm>
            <a:off x="1515664" y="3018398"/>
            <a:ext cx="2762635" cy="2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hangingPunct="1">
              <a:lnSpc>
                <a:spcPct val="100000"/>
              </a:lnSpc>
              <a:spcBef>
                <a:spcPts val="600"/>
              </a:spcBef>
              <a:spcAft>
                <a:spcPct val="0"/>
              </a:spcAft>
              <a:buClr>
                <a:srgbClr val="0084AC"/>
              </a:buClr>
              <a:buFont typeface="Arial" panose="020B0604020202020204" pitchFamily="34" charset="0"/>
              <a:buNone/>
              <a:defRPr lang="de-DE" sz="1600" i="1" kern="1200" dirty="0" smtClean="0">
                <a:solidFill>
                  <a:schemeClr val="tx1"/>
                </a:solidFill>
                <a:latin typeface="+mn-lt"/>
                <a:ea typeface="+mn-ea"/>
                <a:cs typeface="Arial Unicode MS" panose="020B0604020202020204" pitchFamily="34" charset="-128"/>
              </a:defRPr>
            </a:lvl1pPr>
            <a:lvl2pPr marL="514350" indent="-171450" algn="l" defTabSz="685800" rtl="0" eaLnBrk="1" fontAlgn="base" hangingPunct="1">
              <a:lnSpc>
                <a:spcPct val="100000"/>
              </a:lnSpc>
              <a:spcBef>
                <a:spcPts val="600"/>
              </a:spcBef>
              <a:spcAft>
                <a:spcPct val="0"/>
              </a:spcAft>
              <a:buClr>
                <a:srgbClr val="65A73E"/>
              </a:buClr>
              <a:buFont typeface="Arial" panose="020B0604020202020204" pitchFamily="34" charset="0"/>
              <a:buChar char="•"/>
              <a:defRPr lang="de-DE" sz="1200" i="1" kern="1200" dirty="0">
                <a:solidFill>
                  <a:schemeClr val="tx1"/>
                </a:solidFill>
                <a:latin typeface="+mn-lt"/>
                <a:ea typeface="+mn-ea"/>
                <a:cs typeface="Arial Unicode MS" panose="020B0604020202020204" pitchFamily="34" charset="-128"/>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altLang="de-DE" sz="1400" i="0" dirty="0">
                <a:latin typeface="Century Gothic" panose="020B0502020202020204" pitchFamily="34" charset="0"/>
                <a:ea typeface="Arial Unicode MS" panose="020B0604020202020204" pitchFamily="34" charset="-128"/>
              </a:rPr>
              <a:t>als dauerhafte Kohlenstoffsenke</a:t>
            </a:r>
            <a:endParaRPr lang="de-DE" altLang="de-DE" sz="1400" i="0" dirty="0">
              <a:ea typeface="Arial Unicode MS" panose="020B0604020202020204" pitchFamily="34" charset="-128"/>
            </a:endParaRPr>
          </a:p>
        </p:txBody>
      </p:sp>
      <p:pic>
        <p:nvPicPr>
          <p:cNvPr id="16" name="Grafik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7688" y="804526"/>
            <a:ext cx="2449962" cy="1633308"/>
          </a:xfrm>
          <a:prstGeom prst="rect">
            <a:avLst/>
          </a:prstGeom>
          <a:effectLst/>
        </p:spPr>
      </p:pic>
      <p:pic>
        <p:nvPicPr>
          <p:cNvPr id="18" name="Grafik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8334" y="868165"/>
            <a:ext cx="2866198" cy="1563660"/>
          </a:xfrm>
          <a:prstGeom prst="rect">
            <a:avLst/>
          </a:prstGeom>
        </p:spPr>
      </p:pic>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8334" y="3256249"/>
            <a:ext cx="2226297" cy="1669723"/>
          </a:xfrm>
          <a:prstGeom prst="rect">
            <a:avLst/>
          </a:prstGeom>
        </p:spPr>
      </p:pic>
      <p:pic>
        <p:nvPicPr>
          <p:cNvPr id="19"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15664" y="3290159"/>
            <a:ext cx="2174176" cy="1658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2"/>
          <p:cNvSpPr>
            <a:spLocks noGrp="1"/>
          </p:cNvSpPr>
          <p:nvPr>
            <p:ph type="body" sz="quarter" idx="13"/>
          </p:nvPr>
        </p:nvSpPr>
        <p:spPr>
          <a:xfrm>
            <a:off x="5048334" y="2420566"/>
            <a:ext cx="1741024" cy="198846"/>
          </a:xfrm>
        </p:spPr>
        <p:txBody>
          <a:bodyPr/>
          <a:lstStyle/>
          <a:p>
            <a:r>
              <a:rPr lang="de-DE" sz="800" b="1" dirty="0"/>
              <a:t>Quelle: Daniela Zeschko</a:t>
            </a:r>
          </a:p>
        </p:txBody>
      </p:sp>
      <p:sp>
        <p:nvSpPr>
          <p:cNvPr id="21" name="Textplatzhalter 2"/>
          <p:cNvSpPr>
            <a:spLocks noGrp="1"/>
          </p:cNvSpPr>
          <p:nvPr>
            <p:ph type="body" sz="quarter" idx="13"/>
          </p:nvPr>
        </p:nvSpPr>
        <p:spPr>
          <a:xfrm>
            <a:off x="4960415" y="4908306"/>
            <a:ext cx="1741024" cy="198846"/>
          </a:xfrm>
        </p:spPr>
        <p:txBody>
          <a:bodyPr/>
          <a:lstStyle/>
          <a:p>
            <a:r>
              <a:rPr lang="de-DE" sz="800" b="1" dirty="0"/>
              <a:t>Quelle: Michael Brauchhart</a:t>
            </a:r>
          </a:p>
        </p:txBody>
      </p:sp>
      <p:sp>
        <p:nvSpPr>
          <p:cNvPr id="23" name="Textplatzhalter 2"/>
          <p:cNvSpPr>
            <a:spLocks noGrp="1"/>
          </p:cNvSpPr>
          <p:nvPr>
            <p:ph type="body" sz="quarter" idx="13"/>
          </p:nvPr>
        </p:nvSpPr>
        <p:spPr>
          <a:xfrm>
            <a:off x="1429418" y="2447175"/>
            <a:ext cx="1741024" cy="198846"/>
          </a:xfrm>
        </p:spPr>
        <p:txBody>
          <a:bodyPr/>
          <a:lstStyle/>
          <a:p>
            <a:r>
              <a:rPr lang="de-DE" sz="800" b="1" dirty="0"/>
              <a:t>Quelle: Foto Fischer</a:t>
            </a:r>
          </a:p>
        </p:txBody>
      </p:sp>
      <p:sp>
        <p:nvSpPr>
          <p:cNvPr id="24" name="Textplatzhalter 2"/>
          <p:cNvSpPr>
            <a:spLocks noGrp="1"/>
          </p:cNvSpPr>
          <p:nvPr>
            <p:ph type="body" sz="quarter" idx="13"/>
          </p:nvPr>
        </p:nvSpPr>
        <p:spPr>
          <a:xfrm>
            <a:off x="1442360" y="4941712"/>
            <a:ext cx="1877396" cy="198846"/>
          </a:xfrm>
        </p:spPr>
        <p:txBody>
          <a:bodyPr/>
          <a:lstStyle/>
          <a:p>
            <a:r>
              <a:rPr lang="de-DE" sz="800" b="1" dirty="0"/>
              <a:t>Quelle: Stadt Stockholm/Kari </a:t>
            </a:r>
            <a:r>
              <a:rPr lang="de-DE" sz="800" b="1" dirty="0" err="1"/>
              <a:t>Kohvakka</a:t>
            </a:r>
            <a:endParaRPr lang="de-DE" sz="800" b="1" dirty="0"/>
          </a:p>
        </p:txBody>
      </p:sp>
    </p:spTree>
    <p:extLst>
      <p:ext uri="{BB962C8B-B14F-4D97-AF65-F5344CB8AC3E}">
        <p14:creationId xmlns:p14="http://schemas.microsoft.com/office/powerpoint/2010/main" val="113183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1" grpId="0"/>
      <p:bldP spid="15" grpId="0"/>
      <p:bldP spid="20" grpId="0" build="p"/>
      <p:bldP spid="21" grpId="0" build="p"/>
      <p:bldP spid="2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BF607-C56F-4409-C0A0-472CDD18BE6C}"/>
            </a:ext>
          </a:extLst>
        </p:cNvPr>
        <p:cNvGrpSpPr/>
        <p:nvPr/>
      </p:nvGrpSpPr>
      <p:grpSpPr>
        <a:xfrm>
          <a:off x="0" y="0"/>
          <a:ext cx="0" cy="0"/>
          <a:chOff x="0" y="0"/>
          <a:chExt cx="0" cy="0"/>
        </a:xfrm>
      </p:grpSpPr>
      <p:sp>
        <p:nvSpPr>
          <p:cNvPr id="25602" name="Textplatzhalter 2">
            <a:extLst>
              <a:ext uri="{FF2B5EF4-FFF2-40B4-BE49-F238E27FC236}">
                <a16:creationId xmlns:a16="http://schemas.microsoft.com/office/drawing/2014/main" id="{F9EDB329-FF12-095E-A11E-A4DB8F329788}"/>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err="1">
                <a:ea typeface="Arial Unicode MS" panose="020B0604020202020204" pitchFamily="34" charset="-128"/>
              </a:rPr>
              <a:t>Großlysimeterversuch</a:t>
            </a:r>
            <a:r>
              <a:rPr lang="de-DE" altLang="de-DE" dirty="0">
                <a:ea typeface="Arial Unicode MS" panose="020B0604020202020204" pitchFamily="34" charset="-128"/>
              </a:rPr>
              <a:t> im Labor</a:t>
            </a:r>
          </a:p>
        </p:txBody>
      </p:sp>
      <p:grpSp>
        <p:nvGrpSpPr>
          <p:cNvPr id="3" name="Gruppieren 2">
            <a:extLst>
              <a:ext uri="{FF2B5EF4-FFF2-40B4-BE49-F238E27FC236}">
                <a16:creationId xmlns:a16="http://schemas.microsoft.com/office/drawing/2014/main" id="{ED13306F-5865-71D4-10FF-703E06F818B2}"/>
              </a:ext>
            </a:extLst>
          </p:cNvPr>
          <p:cNvGrpSpPr/>
          <p:nvPr/>
        </p:nvGrpSpPr>
        <p:grpSpPr bwMode="auto">
          <a:xfrm>
            <a:off x="914401" y="57599"/>
            <a:ext cx="7913077" cy="4965894"/>
            <a:chOff x="1508759" y="657665"/>
            <a:chExt cx="6126480" cy="4738722"/>
          </a:xfrm>
        </p:grpSpPr>
        <p:graphicFrame>
          <p:nvGraphicFramePr>
            <p:cNvPr id="5" name="Diagramm 4">
              <a:extLst>
                <a:ext uri="{FF2B5EF4-FFF2-40B4-BE49-F238E27FC236}">
                  <a16:creationId xmlns:a16="http://schemas.microsoft.com/office/drawing/2014/main" id="{7381F60D-074A-832E-CD26-95EA30FFB90B}"/>
                </a:ext>
              </a:extLst>
            </p:cNvPr>
            <p:cNvGraphicFramePr>
              <a:graphicFrameLocks/>
            </p:cNvGraphicFramePr>
            <p:nvPr/>
          </p:nvGraphicFramePr>
          <p:xfrm>
            <a:off x="1508759" y="954845"/>
            <a:ext cx="6126480" cy="444154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hteck 7">
              <a:extLst>
                <a:ext uri="{FF2B5EF4-FFF2-40B4-BE49-F238E27FC236}">
                  <a16:creationId xmlns:a16="http://schemas.microsoft.com/office/drawing/2014/main" id="{07EA8693-B272-FA89-4E4C-86EBD48CF877}"/>
                </a:ext>
              </a:extLst>
            </p:cNvPr>
            <p:cNvSpPr/>
            <p:nvPr/>
          </p:nvSpPr>
          <p:spPr bwMode="auto">
            <a:xfrm>
              <a:off x="1739387" y="657665"/>
              <a:ext cx="2881630" cy="297180"/>
            </a:xfrm>
            <a:prstGeom prst="rect">
              <a:avLst/>
            </a:prstGeom>
            <a:solidFill>
              <a:srgbClr val="5B9BD5">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a:lnSpc>
                  <a:spcPct val="107000"/>
                </a:lnSpc>
                <a:spcBef>
                  <a:spcPts val="0"/>
                </a:spcBef>
                <a:spcAft>
                  <a:spcPts val="800"/>
                </a:spcAft>
                <a:buClrTx/>
                <a:buSzTx/>
                <a:buFontTx/>
                <a:buNone/>
                <a:defRPr/>
              </a:pPr>
              <a:r>
                <a:rPr lang="de-AT" sz="1400" b="0" i="0" u="none" strike="noStrike" cap="none" spc="0">
                  <a:ln>
                    <a:noFill/>
                  </a:ln>
                  <a:solidFill>
                    <a:sysClr val="window" lastClr="FFFFFF"/>
                  </a:solidFill>
                  <a:latin typeface="Calibri"/>
                  <a:ea typeface="Calibri"/>
                  <a:cs typeface="Times New Roman"/>
                </a:rPr>
                <a:t>Hauptversuch</a:t>
              </a:r>
              <a:endParaRPr lang="en-GB" sz="1400" b="0" i="0" u="none" strike="noStrike" cap="none" spc="0">
                <a:ln>
                  <a:noFill/>
                </a:ln>
                <a:solidFill>
                  <a:sysClr val="window" lastClr="FFFFFF"/>
                </a:solidFill>
                <a:latin typeface="Calibri"/>
                <a:ea typeface="Calibri"/>
                <a:cs typeface="Times New Roman"/>
              </a:endParaRPr>
            </a:p>
          </p:txBody>
        </p:sp>
        <p:sp>
          <p:nvSpPr>
            <p:cNvPr id="9" name="Rechteck 8">
              <a:extLst>
                <a:ext uri="{FF2B5EF4-FFF2-40B4-BE49-F238E27FC236}">
                  <a16:creationId xmlns:a16="http://schemas.microsoft.com/office/drawing/2014/main" id="{7DBF9E0C-DD20-FB7A-06F4-3330C18B7204}"/>
                </a:ext>
              </a:extLst>
            </p:cNvPr>
            <p:cNvSpPr/>
            <p:nvPr/>
          </p:nvSpPr>
          <p:spPr bwMode="auto">
            <a:xfrm>
              <a:off x="4622287" y="657665"/>
              <a:ext cx="2908935" cy="297180"/>
            </a:xfrm>
            <a:prstGeom prst="rect">
              <a:avLst/>
            </a:prstGeom>
            <a:solidFill>
              <a:srgbClr val="4472C4">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a:lnSpc>
                  <a:spcPct val="107000"/>
                </a:lnSpc>
                <a:spcBef>
                  <a:spcPts val="0"/>
                </a:spcBef>
                <a:spcAft>
                  <a:spcPts val="800"/>
                </a:spcAft>
                <a:buClrTx/>
                <a:buSzTx/>
                <a:buFontTx/>
                <a:buNone/>
                <a:defRPr/>
              </a:pPr>
              <a:r>
                <a:rPr lang="de-AT" sz="1400" b="0" i="0" u="none" strike="noStrike" cap="none" spc="0" dirty="0">
                  <a:ln>
                    <a:noFill/>
                  </a:ln>
                  <a:solidFill>
                    <a:sysClr val="window" lastClr="FFFFFF"/>
                  </a:solidFill>
                  <a:latin typeface="Calibri"/>
                  <a:ea typeface="Calibri"/>
                  <a:cs typeface="Times New Roman"/>
                </a:rPr>
                <a:t>Zusatzversuch</a:t>
              </a:r>
              <a:endParaRPr lang="en-GB" sz="1400" b="0" i="0" u="none" strike="noStrike" cap="none" spc="0" dirty="0">
                <a:ln>
                  <a:noFill/>
                </a:ln>
                <a:solidFill>
                  <a:sysClr val="window" lastClr="FFFFFF"/>
                </a:solidFill>
                <a:latin typeface="Calibri"/>
                <a:ea typeface="Calibri"/>
                <a:cs typeface="Times New Roman"/>
              </a:endParaRPr>
            </a:p>
          </p:txBody>
        </p:sp>
        <p:cxnSp>
          <p:nvCxnSpPr>
            <p:cNvPr id="10" name="Gerader Verbinder 9">
              <a:extLst>
                <a:ext uri="{FF2B5EF4-FFF2-40B4-BE49-F238E27FC236}">
                  <a16:creationId xmlns:a16="http://schemas.microsoft.com/office/drawing/2014/main" id="{F773A24F-EEAA-CC06-5927-88323525C953}"/>
                </a:ext>
              </a:extLst>
            </p:cNvPr>
            <p:cNvCxnSpPr/>
            <p:nvPr/>
          </p:nvCxnSpPr>
          <p:spPr bwMode="auto">
            <a:xfrm>
              <a:off x="4615937" y="657665"/>
              <a:ext cx="6350" cy="2829138"/>
            </a:xfrm>
            <a:prstGeom prst="line">
              <a:avLst/>
            </a:prstGeom>
            <a:noFill/>
            <a:ln w="6350" cap="flat" cmpd="sng" algn="ctr">
              <a:solidFill>
                <a:sysClr val="windowText" lastClr="000000"/>
              </a:solidFill>
              <a:prstDash val="solid"/>
              <a:miter lim="800000"/>
            </a:ln>
            <a:effectLst/>
          </p:spPr>
        </p:cxnSp>
      </p:grpSp>
      <p:sp>
        <p:nvSpPr>
          <p:cNvPr id="11" name="Textfeld 10">
            <a:extLst>
              <a:ext uri="{FF2B5EF4-FFF2-40B4-BE49-F238E27FC236}">
                <a16:creationId xmlns:a16="http://schemas.microsoft.com/office/drawing/2014/main" id="{4F5922B1-3CF3-EF47-B01E-76B3FC47E5F3}"/>
              </a:ext>
            </a:extLst>
          </p:cNvPr>
          <p:cNvSpPr txBox="1"/>
          <p:nvPr/>
        </p:nvSpPr>
        <p:spPr bwMode="auto">
          <a:xfrm>
            <a:off x="5974313" y="726198"/>
            <a:ext cx="2718814" cy="646331"/>
          </a:xfrm>
          <a:prstGeom prst="rect">
            <a:avLst/>
          </a:prstGeom>
          <a:noFill/>
        </p:spPr>
        <p:txBody>
          <a:bodyPr wrap="square" rtlCol="0">
            <a:spAutoFit/>
          </a:bodyPr>
          <a:lstStyle/>
          <a:p>
            <a:pPr>
              <a:defRPr/>
            </a:pPr>
            <a:r>
              <a:rPr lang="de-AT" dirty="0">
                <a:solidFill>
                  <a:srgbClr val="FF0000"/>
                </a:solidFill>
              </a:rPr>
              <a:t>Unterer Grenzwert lt. FLL: 5,0* 10</a:t>
            </a:r>
            <a:r>
              <a:rPr lang="de-AT" baseline="30000" dirty="0">
                <a:solidFill>
                  <a:srgbClr val="FF0000"/>
                </a:solidFill>
              </a:rPr>
              <a:t>-6</a:t>
            </a:r>
            <a:r>
              <a:rPr lang="de-AT" dirty="0">
                <a:solidFill>
                  <a:srgbClr val="FF0000"/>
                </a:solidFill>
              </a:rPr>
              <a:t> m/s</a:t>
            </a:r>
            <a:endParaRPr lang="en-GB" dirty="0">
              <a:solidFill>
                <a:srgbClr val="FF0000"/>
              </a:solidFill>
            </a:endParaRPr>
          </a:p>
        </p:txBody>
      </p:sp>
      <p:sp>
        <p:nvSpPr>
          <p:cNvPr id="13" name="Textplatzhalter 1">
            <a:extLst>
              <a:ext uri="{FF2B5EF4-FFF2-40B4-BE49-F238E27FC236}">
                <a16:creationId xmlns:a16="http://schemas.microsoft.com/office/drawing/2014/main" id="{5DD55BA0-7C9F-850A-C0BD-CD72A4334FAD}"/>
              </a:ext>
            </a:extLst>
          </p:cNvPr>
          <p:cNvSpPr>
            <a:spLocks noGrp="1"/>
          </p:cNvSpPr>
          <p:nvPr>
            <p:ph type="body" sz="quarter" idx="13"/>
          </p:nvPr>
        </p:nvSpPr>
        <p:spPr>
          <a:xfrm rot="16200000">
            <a:off x="8316913" y="4316413"/>
            <a:ext cx="1454150" cy="200025"/>
          </a:xfrm>
        </p:spPr>
        <p:txBody>
          <a:bodyPr/>
          <a:lstStyle/>
          <a:p>
            <a:r>
              <a:rPr lang="de-DE" dirty="0">
                <a:solidFill>
                  <a:schemeClr val="tx1"/>
                </a:solidFill>
              </a:rPr>
              <a:t>Quelle: Bundesamt für Wasserwirtschaft</a:t>
            </a:r>
          </a:p>
        </p:txBody>
      </p:sp>
    </p:spTree>
    <p:extLst>
      <p:ext uri="{BB962C8B-B14F-4D97-AF65-F5344CB8AC3E}">
        <p14:creationId xmlns:p14="http://schemas.microsoft.com/office/powerpoint/2010/main" val="12935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1B17A-0E31-2F60-E98F-CE18B213DD62}"/>
            </a:ext>
          </a:extLst>
        </p:cNvPr>
        <p:cNvGrpSpPr/>
        <p:nvPr/>
      </p:nvGrpSpPr>
      <p:grpSpPr>
        <a:xfrm>
          <a:off x="0" y="0"/>
          <a:ext cx="0" cy="0"/>
          <a:chOff x="0" y="0"/>
          <a:chExt cx="0" cy="0"/>
        </a:xfrm>
      </p:grpSpPr>
      <p:sp>
        <p:nvSpPr>
          <p:cNvPr id="25602" name="Textplatzhalter 2">
            <a:extLst>
              <a:ext uri="{FF2B5EF4-FFF2-40B4-BE49-F238E27FC236}">
                <a16:creationId xmlns:a16="http://schemas.microsoft.com/office/drawing/2014/main" id="{9F421CBE-B34C-1F07-4CAD-80456053CAF1}"/>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err="1">
                <a:ea typeface="Arial Unicode MS" panose="020B0604020202020204" pitchFamily="34" charset="-128"/>
              </a:rPr>
              <a:t>Großlysimeterversuch</a:t>
            </a:r>
            <a:r>
              <a:rPr lang="de-DE" altLang="de-DE" dirty="0">
                <a:ea typeface="Arial Unicode MS" panose="020B0604020202020204" pitchFamily="34" charset="-128"/>
              </a:rPr>
              <a:t> im Labor</a:t>
            </a:r>
          </a:p>
        </p:txBody>
      </p:sp>
      <p:grpSp>
        <p:nvGrpSpPr>
          <p:cNvPr id="4" name="Gruppieren 3">
            <a:extLst>
              <a:ext uri="{FF2B5EF4-FFF2-40B4-BE49-F238E27FC236}">
                <a16:creationId xmlns:a16="http://schemas.microsoft.com/office/drawing/2014/main" id="{15EC9EF6-2C48-F435-70F8-4CBA80455469}"/>
              </a:ext>
            </a:extLst>
          </p:cNvPr>
          <p:cNvGrpSpPr/>
          <p:nvPr/>
        </p:nvGrpSpPr>
        <p:grpSpPr bwMode="auto">
          <a:xfrm>
            <a:off x="334328" y="123535"/>
            <a:ext cx="7598092" cy="4965700"/>
            <a:chOff x="1691640" y="123535"/>
            <a:chExt cx="5760720" cy="4965700"/>
          </a:xfrm>
        </p:grpSpPr>
        <p:graphicFrame>
          <p:nvGraphicFramePr>
            <p:cNvPr id="6" name="Diagramm 5">
              <a:extLst>
                <a:ext uri="{FF2B5EF4-FFF2-40B4-BE49-F238E27FC236}">
                  <a16:creationId xmlns:a16="http://schemas.microsoft.com/office/drawing/2014/main" id="{FCBDF983-7DD9-CEA1-F43C-856922BB7F34}"/>
                </a:ext>
              </a:extLst>
            </p:cNvPr>
            <p:cNvGraphicFramePr>
              <a:graphicFrameLocks/>
            </p:cNvGraphicFramePr>
            <p:nvPr/>
          </p:nvGraphicFramePr>
          <p:xfrm>
            <a:off x="1691640" y="123535"/>
            <a:ext cx="5760720" cy="49657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Gerader Verbinder 6">
              <a:extLst>
                <a:ext uri="{FF2B5EF4-FFF2-40B4-BE49-F238E27FC236}">
                  <a16:creationId xmlns:a16="http://schemas.microsoft.com/office/drawing/2014/main" id="{16542BF0-8684-3139-3A8B-B356FB47C262}"/>
                </a:ext>
              </a:extLst>
            </p:cNvPr>
            <p:cNvCxnSpPr/>
            <p:nvPr/>
          </p:nvCxnSpPr>
          <p:spPr bwMode="auto">
            <a:xfrm>
              <a:off x="2594252" y="4502127"/>
              <a:ext cx="3425330" cy="0"/>
            </a:xfrm>
            <a:prstGeom prst="line">
              <a:avLst/>
            </a:prstGeom>
            <a:noFill/>
            <a:ln w="6350" cap="flat" cmpd="sng" algn="ctr">
              <a:solidFill>
                <a:sysClr val="windowText" lastClr="000000"/>
              </a:solidFill>
              <a:prstDash val="solid"/>
              <a:miter lim="800000"/>
            </a:ln>
            <a:effectLst/>
          </p:spPr>
        </p:cxnSp>
        <p:sp>
          <p:nvSpPr>
            <p:cNvPr id="12" name="Rechteck 11">
              <a:extLst>
                <a:ext uri="{FF2B5EF4-FFF2-40B4-BE49-F238E27FC236}">
                  <a16:creationId xmlns:a16="http://schemas.microsoft.com/office/drawing/2014/main" id="{93CB5878-8F29-E1D2-8D54-FE683B550140}"/>
                </a:ext>
              </a:extLst>
            </p:cNvPr>
            <p:cNvSpPr/>
            <p:nvPr/>
          </p:nvSpPr>
          <p:spPr bwMode="auto">
            <a:xfrm>
              <a:off x="2594252" y="3874956"/>
              <a:ext cx="1110023" cy="622092"/>
            </a:xfrm>
            <a:prstGeom prst="rect">
              <a:avLst/>
            </a:prstGeom>
            <a:solidFill>
              <a:srgbClr val="5B9BD5">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a:lnSpc>
                  <a:spcPct val="107000"/>
                </a:lnSpc>
                <a:spcBef>
                  <a:spcPts val="0"/>
                </a:spcBef>
                <a:spcAft>
                  <a:spcPts val="800"/>
                </a:spcAft>
                <a:buClrTx/>
                <a:buSzTx/>
                <a:buFontTx/>
                <a:buNone/>
                <a:defRPr/>
              </a:pPr>
              <a:r>
                <a:rPr lang="de-AT" sz="1400" b="0" i="0" u="none" strike="noStrike" cap="none" spc="0">
                  <a:ln>
                    <a:noFill/>
                  </a:ln>
                  <a:solidFill>
                    <a:sysClr val="window" lastClr="FFFFFF"/>
                  </a:solidFill>
                  <a:latin typeface="Calibri"/>
                  <a:ea typeface="Calibri"/>
                  <a:cs typeface="Times New Roman"/>
                </a:rPr>
                <a:t>Hauptversuch</a:t>
              </a:r>
              <a:endParaRPr lang="en-GB" sz="1400" b="0" i="0" u="none" strike="noStrike" cap="none" spc="0">
                <a:ln>
                  <a:noFill/>
                </a:ln>
                <a:solidFill>
                  <a:sysClr val="window" lastClr="FFFFFF"/>
                </a:solidFill>
                <a:latin typeface="Calibri"/>
                <a:ea typeface="Calibri"/>
                <a:cs typeface="Times New Roman"/>
              </a:endParaRPr>
            </a:p>
          </p:txBody>
        </p:sp>
        <p:sp>
          <p:nvSpPr>
            <p:cNvPr id="13" name="Rechteck 12">
              <a:extLst>
                <a:ext uri="{FF2B5EF4-FFF2-40B4-BE49-F238E27FC236}">
                  <a16:creationId xmlns:a16="http://schemas.microsoft.com/office/drawing/2014/main" id="{F6540C19-9F64-218A-8B35-412EF286CAC2}"/>
                </a:ext>
              </a:extLst>
            </p:cNvPr>
            <p:cNvSpPr/>
            <p:nvPr/>
          </p:nvSpPr>
          <p:spPr bwMode="auto">
            <a:xfrm>
              <a:off x="2594252" y="4507842"/>
              <a:ext cx="1110023" cy="422298"/>
            </a:xfrm>
            <a:prstGeom prst="rect">
              <a:avLst/>
            </a:prstGeom>
            <a:solidFill>
              <a:srgbClr val="4472C4">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a:lnSpc>
                  <a:spcPct val="107000"/>
                </a:lnSpc>
                <a:spcBef>
                  <a:spcPts val="0"/>
                </a:spcBef>
                <a:spcAft>
                  <a:spcPts val="800"/>
                </a:spcAft>
                <a:buClrTx/>
                <a:buSzTx/>
                <a:buFontTx/>
                <a:buNone/>
                <a:defRPr/>
              </a:pPr>
              <a:r>
                <a:rPr lang="de-AT" sz="1400" b="0" i="0" u="none" strike="noStrike" cap="none" spc="0">
                  <a:ln>
                    <a:noFill/>
                  </a:ln>
                  <a:solidFill>
                    <a:sysClr val="window" lastClr="FFFFFF"/>
                  </a:solidFill>
                  <a:latin typeface="Calibri"/>
                  <a:ea typeface="Calibri"/>
                  <a:cs typeface="Times New Roman"/>
                </a:rPr>
                <a:t>Zusatzversuch</a:t>
              </a:r>
              <a:endParaRPr lang="en-GB" sz="1400" b="0" i="0" u="none" strike="noStrike" cap="none" spc="0">
                <a:ln>
                  <a:noFill/>
                </a:ln>
                <a:solidFill>
                  <a:sysClr val="window" lastClr="FFFFFF"/>
                </a:solidFill>
                <a:latin typeface="Calibri"/>
                <a:ea typeface="Calibri"/>
                <a:cs typeface="Times New Roman"/>
              </a:endParaRPr>
            </a:p>
          </p:txBody>
        </p:sp>
      </p:grpSp>
      <p:pic>
        <p:nvPicPr>
          <p:cNvPr id="14" name="Grafik 13">
            <a:extLst>
              <a:ext uri="{FF2B5EF4-FFF2-40B4-BE49-F238E27FC236}">
                <a16:creationId xmlns:a16="http://schemas.microsoft.com/office/drawing/2014/main" id="{F1D39144-7277-86C3-3C27-222CE2407ED3}"/>
              </a:ext>
            </a:extLst>
          </p:cNvPr>
          <p:cNvPicPr>
            <a:picLocks noChangeAspect="1"/>
          </p:cNvPicPr>
          <p:nvPr/>
        </p:nvPicPr>
        <p:blipFill>
          <a:blip r:embed="rId3"/>
          <a:srcRect l="14376" t="25735" r="28313" b="7073"/>
          <a:stretch/>
        </p:blipFill>
        <p:spPr bwMode="auto">
          <a:xfrm rot="5400000">
            <a:off x="6637020" y="777245"/>
            <a:ext cx="2910840" cy="1920240"/>
          </a:xfrm>
          <a:prstGeom prst="rect">
            <a:avLst/>
          </a:prstGeom>
        </p:spPr>
      </p:pic>
      <p:sp>
        <p:nvSpPr>
          <p:cNvPr id="15" name="Textplatzhalter 1">
            <a:extLst>
              <a:ext uri="{FF2B5EF4-FFF2-40B4-BE49-F238E27FC236}">
                <a16:creationId xmlns:a16="http://schemas.microsoft.com/office/drawing/2014/main" id="{043F90D6-84E3-BAB8-ACB4-74CD93C4181D}"/>
              </a:ext>
            </a:extLst>
          </p:cNvPr>
          <p:cNvSpPr>
            <a:spLocks noGrp="1"/>
          </p:cNvSpPr>
          <p:nvPr>
            <p:ph type="body" sz="quarter" idx="13"/>
          </p:nvPr>
        </p:nvSpPr>
        <p:spPr>
          <a:xfrm rot="16200000">
            <a:off x="8316913" y="4316413"/>
            <a:ext cx="1454150" cy="200025"/>
          </a:xfrm>
        </p:spPr>
        <p:txBody>
          <a:bodyPr/>
          <a:lstStyle/>
          <a:p>
            <a:r>
              <a:rPr lang="de-DE" dirty="0">
                <a:solidFill>
                  <a:schemeClr val="tx1"/>
                </a:solidFill>
              </a:rPr>
              <a:t>Quelle: Bundesamt für Wasserwirtschaft</a:t>
            </a:r>
          </a:p>
        </p:txBody>
      </p:sp>
    </p:spTree>
    <p:extLst>
      <p:ext uri="{BB962C8B-B14F-4D97-AF65-F5344CB8AC3E}">
        <p14:creationId xmlns:p14="http://schemas.microsoft.com/office/powerpoint/2010/main" val="18713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9521-0988-CA40-9F4E-BDA591626423}"/>
            </a:ext>
          </a:extLst>
        </p:cNvPr>
        <p:cNvGrpSpPr/>
        <p:nvPr/>
      </p:nvGrpSpPr>
      <p:grpSpPr>
        <a:xfrm>
          <a:off x="0" y="0"/>
          <a:ext cx="0" cy="0"/>
          <a:chOff x="0" y="0"/>
          <a:chExt cx="0" cy="0"/>
        </a:xfrm>
      </p:grpSpPr>
      <p:sp>
        <p:nvSpPr>
          <p:cNvPr id="25602" name="Textplatzhalter 2">
            <a:extLst>
              <a:ext uri="{FF2B5EF4-FFF2-40B4-BE49-F238E27FC236}">
                <a16:creationId xmlns:a16="http://schemas.microsoft.com/office/drawing/2014/main" id="{C5B47C1B-3883-010F-4DD5-51DE44CA7AAE}"/>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a:ea typeface="Arial Unicode MS" panose="020B0604020202020204" pitchFamily="34" charset="-128"/>
              </a:rPr>
              <a:t>Filterleistung der Pflanzenkohlesubstrate</a:t>
            </a:r>
          </a:p>
        </p:txBody>
      </p:sp>
      <p:pic>
        <p:nvPicPr>
          <p:cNvPr id="3" name="Grafik 2">
            <a:extLst>
              <a:ext uri="{FF2B5EF4-FFF2-40B4-BE49-F238E27FC236}">
                <a16:creationId xmlns:a16="http://schemas.microsoft.com/office/drawing/2014/main" id="{E17CE6EC-A48F-D724-4E60-2E74E050AE23}"/>
              </a:ext>
            </a:extLst>
          </p:cNvPr>
          <p:cNvPicPr>
            <a:picLocks noChangeAspect="1"/>
          </p:cNvPicPr>
          <p:nvPr/>
        </p:nvPicPr>
        <p:blipFill>
          <a:blip r:embed="rId2"/>
          <a:stretch>
            <a:fillRect/>
          </a:stretch>
        </p:blipFill>
        <p:spPr>
          <a:xfrm>
            <a:off x="990935" y="0"/>
            <a:ext cx="4952665" cy="3456734"/>
          </a:xfrm>
          <a:prstGeom prst="rect">
            <a:avLst/>
          </a:prstGeom>
        </p:spPr>
      </p:pic>
      <p:pic>
        <p:nvPicPr>
          <p:cNvPr id="6" name="Grafik 5">
            <a:extLst>
              <a:ext uri="{FF2B5EF4-FFF2-40B4-BE49-F238E27FC236}">
                <a16:creationId xmlns:a16="http://schemas.microsoft.com/office/drawing/2014/main" id="{49365C0B-A230-A191-CF21-FB7DFA39C839}"/>
              </a:ext>
            </a:extLst>
          </p:cNvPr>
          <p:cNvPicPr>
            <a:picLocks noChangeAspect="1"/>
          </p:cNvPicPr>
          <p:nvPr/>
        </p:nvPicPr>
        <p:blipFill>
          <a:blip r:embed="rId3"/>
          <a:stretch>
            <a:fillRect/>
          </a:stretch>
        </p:blipFill>
        <p:spPr>
          <a:xfrm>
            <a:off x="180874" y="0"/>
            <a:ext cx="8782252" cy="5143500"/>
          </a:xfrm>
          <a:prstGeom prst="rect">
            <a:avLst/>
          </a:prstGeom>
        </p:spPr>
      </p:pic>
      <p:sp>
        <p:nvSpPr>
          <p:cNvPr id="10" name="Textplatzhalter 1">
            <a:extLst>
              <a:ext uri="{FF2B5EF4-FFF2-40B4-BE49-F238E27FC236}">
                <a16:creationId xmlns:a16="http://schemas.microsoft.com/office/drawing/2014/main" id="{96DB2EF5-E074-9CDB-E9BA-C4CCD8C0AB7A}"/>
              </a:ext>
            </a:extLst>
          </p:cNvPr>
          <p:cNvSpPr>
            <a:spLocks noGrp="1"/>
          </p:cNvSpPr>
          <p:nvPr>
            <p:ph type="body" sz="quarter" idx="13"/>
          </p:nvPr>
        </p:nvSpPr>
        <p:spPr>
          <a:xfrm rot="16200000">
            <a:off x="8316913" y="4316413"/>
            <a:ext cx="1454150" cy="200025"/>
          </a:xfrm>
        </p:spPr>
        <p:txBody>
          <a:bodyPr/>
          <a:lstStyle/>
          <a:p>
            <a:r>
              <a:rPr lang="de-DE" dirty="0">
                <a:solidFill>
                  <a:schemeClr val="tx1"/>
                </a:solidFill>
              </a:rPr>
              <a:t>Quelle: Bundesamt für Wasserwirtschaft</a:t>
            </a:r>
          </a:p>
        </p:txBody>
      </p:sp>
    </p:spTree>
    <p:extLst>
      <p:ext uri="{BB962C8B-B14F-4D97-AF65-F5344CB8AC3E}">
        <p14:creationId xmlns:p14="http://schemas.microsoft.com/office/powerpoint/2010/main" val="17609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D94A7-C7BA-1024-E410-5E8F709B981B}"/>
            </a:ext>
          </a:extLst>
        </p:cNvPr>
        <p:cNvGrpSpPr/>
        <p:nvPr/>
      </p:nvGrpSpPr>
      <p:grpSpPr>
        <a:xfrm>
          <a:off x="0" y="0"/>
          <a:ext cx="0" cy="0"/>
          <a:chOff x="0" y="0"/>
          <a:chExt cx="0" cy="0"/>
        </a:xfrm>
      </p:grpSpPr>
      <p:sp>
        <p:nvSpPr>
          <p:cNvPr id="25602" name="Textplatzhalter 2">
            <a:extLst>
              <a:ext uri="{FF2B5EF4-FFF2-40B4-BE49-F238E27FC236}">
                <a16:creationId xmlns:a16="http://schemas.microsoft.com/office/drawing/2014/main" id="{513BC540-167B-3FD0-9A88-1FE364725947}"/>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a:ea typeface="Arial Unicode MS" panose="020B0604020202020204" pitchFamily="34" charset="-128"/>
              </a:rPr>
              <a:t>Zum Thema kosten….</a:t>
            </a:r>
          </a:p>
          <a:p>
            <a:pPr eaLnBrk="1" hangingPunct="1"/>
            <a:endParaRPr lang="de-DE" altLang="de-DE" dirty="0">
              <a:ea typeface="Arial Unicode MS" panose="020B0604020202020204" pitchFamily="34" charset="-128"/>
            </a:endParaRPr>
          </a:p>
        </p:txBody>
      </p:sp>
      <p:sp>
        <p:nvSpPr>
          <p:cNvPr id="3" name="Textplatzhalter 2">
            <a:extLst>
              <a:ext uri="{FF2B5EF4-FFF2-40B4-BE49-F238E27FC236}">
                <a16:creationId xmlns:a16="http://schemas.microsoft.com/office/drawing/2014/main" id="{4D56B33B-03DE-9065-9A6E-0F9F3BB4322E}"/>
              </a:ext>
            </a:extLst>
          </p:cNvPr>
          <p:cNvSpPr>
            <a:spLocks noGrp="1"/>
          </p:cNvSpPr>
          <p:nvPr>
            <p:ph type="body" sz="quarter" idx="13"/>
          </p:nvPr>
        </p:nvSpPr>
        <p:spPr>
          <a:xfrm>
            <a:off x="1090462" y="4900436"/>
            <a:ext cx="1896577" cy="198846"/>
          </a:xfrm>
        </p:spPr>
        <p:txBody>
          <a:bodyPr/>
          <a:lstStyle/>
          <a:p>
            <a:r>
              <a:rPr lang="de-DE" sz="800" b="1" dirty="0">
                <a:solidFill>
                  <a:schemeClr val="tx1"/>
                </a:solidFill>
              </a:rPr>
              <a:t>Quelle: </a:t>
            </a:r>
            <a:r>
              <a:rPr lang="de-DE" sz="700" dirty="0">
                <a:hlinkClick r:id="rId2"/>
              </a:rPr>
              <a:t>Urban-Tree-</a:t>
            </a:r>
            <a:r>
              <a:rPr lang="de-DE" sz="700" dirty="0" err="1">
                <a:hlinkClick r:id="rId2"/>
              </a:rPr>
              <a:t>Calculator</a:t>
            </a:r>
            <a:r>
              <a:rPr lang="de-DE" sz="700" dirty="0"/>
              <a:t> </a:t>
            </a:r>
            <a:r>
              <a:rPr lang="de-DE" sz="700" dirty="0" err="1">
                <a:solidFill>
                  <a:schemeClr val="tx1"/>
                </a:solidFill>
              </a:rPr>
              <a:t>trivien.tech</a:t>
            </a:r>
            <a:endParaRPr lang="de-DE" sz="800" b="1" dirty="0">
              <a:solidFill>
                <a:schemeClr val="tx1"/>
              </a:solidFill>
            </a:endParaRPr>
          </a:p>
        </p:txBody>
      </p:sp>
      <p:pic>
        <p:nvPicPr>
          <p:cNvPr id="8" name="Grafik 7">
            <a:extLst>
              <a:ext uri="{FF2B5EF4-FFF2-40B4-BE49-F238E27FC236}">
                <a16:creationId xmlns:a16="http://schemas.microsoft.com/office/drawing/2014/main" id="{AB4C799B-1FE4-F64B-A425-46FD008660A2}"/>
              </a:ext>
            </a:extLst>
          </p:cNvPr>
          <p:cNvPicPr>
            <a:picLocks noChangeAspect="1"/>
          </p:cNvPicPr>
          <p:nvPr/>
        </p:nvPicPr>
        <p:blipFill>
          <a:blip r:embed="rId3"/>
          <a:stretch>
            <a:fillRect/>
          </a:stretch>
        </p:blipFill>
        <p:spPr>
          <a:xfrm>
            <a:off x="1124732" y="384027"/>
            <a:ext cx="3447268" cy="3205577"/>
          </a:xfrm>
          <a:prstGeom prst="rect">
            <a:avLst/>
          </a:prstGeom>
        </p:spPr>
      </p:pic>
      <p:sp>
        <p:nvSpPr>
          <p:cNvPr id="11" name="Textfeld 10">
            <a:extLst>
              <a:ext uri="{FF2B5EF4-FFF2-40B4-BE49-F238E27FC236}">
                <a16:creationId xmlns:a16="http://schemas.microsoft.com/office/drawing/2014/main" id="{7D3B68FB-B8D2-ED26-7287-15FED533F442}"/>
              </a:ext>
            </a:extLst>
          </p:cNvPr>
          <p:cNvSpPr txBox="1"/>
          <p:nvPr/>
        </p:nvSpPr>
        <p:spPr>
          <a:xfrm>
            <a:off x="4730496" y="1804196"/>
            <a:ext cx="408432" cy="292388"/>
          </a:xfrm>
          <a:prstGeom prst="rect">
            <a:avLst/>
          </a:prstGeom>
          <a:noFill/>
        </p:spPr>
        <p:txBody>
          <a:bodyPr wrap="square" rtlCol="0">
            <a:spAutoFit/>
          </a:bodyPr>
          <a:lstStyle/>
          <a:p>
            <a:r>
              <a:rPr lang="de-DE" dirty="0"/>
              <a:t>vs.</a:t>
            </a:r>
          </a:p>
        </p:txBody>
      </p:sp>
      <p:sp>
        <p:nvSpPr>
          <p:cNvPr id="12" name="Textfeld 11">
            <a:extLst>
              <a:ext uri="{FF2B5EF4-FFF2-40B4-BE49-F238E27FC236}">
                <a16:creationId xmlns:a16="http://schemas.microsoft.com/office/drawing/2014/main" id="{7E07D69E-E34B-188F-1291-E8DE11B5EC17}"/>
              </a:ext>
            </a:extLst>
          </p:cNvPr>
          <p:cNvSpPr txBox="1"/>
          <p:nvPr/>
        </p:nvSpPr>
        <p:spPr>
          <a:xfrm>
            <a:off x="1037018" y="91639"/>
            <a:ext cx="2905672" cy="292388"/>
          </a:xfrm>
          <a:prstGeom prst="rect">
            <a:avLst/>
          </a:prstGeom>
          <a:noFill/>
        </p:spPr>
        <p:txBody>
          <a:bodyPr wrap="square" rtlCol="0">
            <a:spAutoFit/>
          </a:bodyPr>
          <a:lstStyle/>
          <a:p>
            <a:r>
              <a:rPr lang="de-DE" u="sng" dirty="0"/>
              <a:t>Baum </a:t>
            </a:r>
            <a:r>
              <a:rPr lang="de-DE" u="sng" dirty="0" err="1"/>
              <a:t>herkömlich</a:t>
            </a:r>
            <a:endParaRPr lang="de-DE" u="sng" dirty="0"/>
          </a:p>
        </p:txBody>
      </p:sp>
      <p:sp>
        <p:nvSpPr>
          <p:cNvPr id="14" name="Textfeld 13">
            <a:extLst>
              <a:ext uri="{FF2B5EF4-FFF2-40B4-BE49-F238E27FC236}">
                <a16:creationId xmlns:a16="http://schemas.microsoft.com/office/drawing/2014/main" id="{424F18E1-6E69-3732-5B8A-A967250EAFC5}"/>
              </a:ext>
            </a:extLst>
          </p:cNvPr>
          <p:cNvSpPr txBox="1"/>
          <p:nvPr/>
        </p:nvSpPr>
        <p:spPr>
          <a:xfrm>
            <a:off x="1323530" y="3934180"/>
            <a:ext cx="3534982" cy="892552"/>
          </a:xfrm>
          <a:prstGeom prst="rect">
            <a:avLst/>
          </a:prstGeom>
          <a:noFill/>
        </p:spPr>
        <p:txBody>
          <a:bodyPr wrap="square" rtlCol="0">
            <a:spAutoFit/>
          </a:bodyPr>
          <a:lstStyle/>
          <a:p>
            <a:pPr marL="285750" indent="-285750">
              <a:buFont typeface="Arial" panose="020B0604020202020204" pitchFamily="34" charset="0"/>
              <a:buChar char="•"/>
            </a:pPr>
            <a:r>
              <a:rPr lang="de-DE" dirty="0"/>
              <a:t>6,5 m³ Pflanzenkohle-Baumsubstrat à € 250,-</a:t>
            </a:r>
          </a:p>
          <a:p>
            <a:pPr marL="285750" indent="-285750">
              <a:buFont typeface="Arial" panose="020B0604020202020204" pitchFamily="34" charset="0"/>
              <a:buChar char="•"/>
            </a:pPr>
            <a:r>
              <a:rPr lang="de-DE" dirty="0"/>
              <a:t>Baukosten mit 3-jähriger Pflege € 3.500,-</a:t>
            </a:r>
          </a:p>
          <a:p>
            <a:pPr marL="285750" indent="-285750">
              <a:buFont typeface="Arial" panose="020B0604020202020204" pitchFamily="34" charset="0"/>
              <a:buChar char="•"/>
            </a:pPr>
            <a:r>
              <a:rPr lang="de-DE" dirty="0"/>
              <a:t>Keine zusätzliche Einleitung von Wasser</a:t>
            </a:r>
          </a:p>
          <a:p>
            <a:pPr marL="285750" indent="-285750">
              <a:buFont typeface="Arial" panose="020B0604020202020204" pitchFamily="34" charset="0"/>
              <a:buChar char="•"/>
            </a:pPr>
            <a:r>
              <a:rPr lang="de-DE" dirty="0"/>
              <a:t>5 % Ausfälle in den ersten 15 Jahren</a:t>
            </a:r>
          </a:p>
        </p:txBody>
      </p:sp>
      <p:grpSp>
        <p:nvGrpSpPr>
          <p:cNvPr id="4" name="Gruppieren 3">
            <a:extLst>
              <a:ext uri="{FF2B5EF4-FFF2-40B4-BE49-F238E27FC236}">
                <a16:creationId xmlns:a16="http://schemas.microsoft.com/office/drawing/2014/main" id="{D7FB9FDA-1247-2C08-F742-373FCA3EB56C}"/>
              </a:ext>
            </a:extLst>
          </p:cNvPr>
          <p:cNvGrpSpPr/>
          <p:nvPr/>
        </p:nvGrpSpPr>
        <p:grpSpPr>
          <a:xfrm>
            <a:off x="5051723" y="97845"/>
            <a:ext cx="3869026" cy="4881453"/>
            <a:chOff x="5051723" y="97845"/>
            <a:chExt cx="3869026" cy="4881453"/>
          </a:xfrm>
        </p:grpSpPr>
        <p:pic>
          <p:nvPicPr>
            <p:cNvPr id="10" name="Grafik 9">
              <a:extLst>
                <a:ext uri="{FF2B5EF4-FFF2-40B4-BE49-F238E27FC236}">
                  <a16:creationId xmlns:a16="http://schemas.microsoft.com/office/drawing/2014/main" id="{670DC7F5-ED68-865B-D481-17CB28E7BBE7}"/>
                </a:ext>
              </a:extLst>
            </p:cNvPr>
            <p:cNvPicPr>
              <a:picLocks noChangeAspect="1"/>
            </p:cNvPicPr>
            <p:nvPr/>
          </p:nvPicPr>
          <p:blipFill>
            <a:blip r:embed="rId4"/>
            <a:stretch>
              <a:fillRect/>
            </a:stretch>
          </p:blipFill>
          <p:spPr>
            <a:xfrm>
              <a:off x="5201311" y="295342"/>
              <a:ext cx="3719438" cy="3382946"/>
            </a:xfrm>
            <a:prstGeom prst="rect">
              <a:avLst/>
            </a:prstGeom>
          </p:spPr>
        </p:pic>
        <p:sp>
          <p:nvSpPr>
            <p:cNvPr id="13" name="Textfeld 12">
              <a:extLst>
                <a:ext uri="{FF2B5EF4-FFF2-40B4-BE49-F238E27FC236}">
                  <a16:creationId xmlns:a16="http://schemas.microsoft.com/office/drawing/2014/main" id="{517C26EA-C7A0-C652-F05A-A7FF76B2B2D4}"/>
                </a:ext>
              </a:extLst>
            </p:cNvPr>
            <p:cNvSpPr txBox="1"/>
            <p:nvPr/>
          </p:nvSpPr>
          <p:spPr>
            <a:xfrm>
              <a:off x="5113596" y="97845"/>
              <a:ext cx="2905672" cy="292388"/>
            </a:xfrm>
            <a:prstGeom prst="rect">
              <a:avLst/>
            </a:prstGeom>
            <a:noFill/>
          </p:spPr>
          <p:txBody>
            <a:bodyPr wrap="square" rtlCol="0">
              <a:spAutoFit/>
            </a:bodyPr>
            <a:lstStyle/>
            <a:p>
              <a:r>
                <a:rPr lang="de-DE" u="sng" dirty="0"/>
                <a:t>Baum unterirdisch erweitert</a:t>
              </a:r>
            </a:p>
          </p:txBody>
        </p:sp>
        <p:sp>
          <p:nvSpPr>
            <p:cNvPr id="15" name="Textfeld 14">
              <a:extLst>
                <a:ext uri="{FF2B5EF4-FFF2-40B4-BE49-F238E27FC236}">
                  <a16:creationId xmlns:a16="http://schemas.microsoft.com/office/drawing/2014/main" id="{53D3AE12-35CC-7D5E-047D-23223ECA89AE}"/>
                </a:ext>
              </a:extLst>
            </p:cNvPr>
            <p:cNvSpPr txBox="1"/>
            <p:nvPr/>
          </p:nvSpPr>
          <p:spPr>
            <a:xfrm>
              <a:off x="5051723" y="3886691"/>
              <a:ext cx="3619162" cy="1092607"/>
            </a:xfrm>
            <a:prstGeom prst="rect">
              <a:avLst/>
            </a:prstGeom>
            <a:noFill/>
          </p:spPr>
          <p:txBody>
            <a:bodyPr wrap="square" rtlCol="0">
              <a:spAutoFit/>
            </a:bodyPr>
            <a:lstStyle/>
            <a:p>
              <a:pPr marL="285750" indent="-285750">
                <a:buFont typeface="Arial" panose="020B0604020202020204" pitchFamily="34" charset="0"/>
                <a:buChar char="•"/>
              </a:pPr>
              <a:r>
                <a:rPr lang="de-DE" dirty="0"/>
                <a:t>20 m³ Pflanzenkohle-Struktursubstr. à € 250,-</a:t>
              </a:r>
            </a:p>
            <a:p>
              <a:pPr marL="285750" indent="-285750">
                <a:buFont typeface="Arial" panose="020B0604020202020204" pitchFamily="34" charset="0"/>
                <a:buChar char="•"/>
              </a:pPr>
              <a:r>
                <a:rPr lang="de-DE" dirty="0"/>
                <a:t>Baukosten mit 3-jähriger Pflege € 12.000,-</a:t>
              </a:r>
            </a:p>
            <a:p>
              <a:pPr marL="285750" indent="-285750">
                <a:buFont typeface="Arial" panose="020B0604020202020204" pitchFamily="34" charset="0"/>
                <a:buChar char="•"/>
              </a:pPr>
              <a:r>
                <a:rPr lang="de-DE" dirty="0"/>
                <a:t>Jahresniederschlag 800 mm</a:t>
              </a:r>
            </a:p>
            <a:p>
              <a:pPr marL="285750" indent="-285750">
                <a:buFont typeface="Arial" panose="020B0604020202020204" pitchFamily="34" charset="0"/>
                <a:buChar char="•"/>
              </a:pPr>
              <a:r>
                <a:rPr lang="de-DE" dirty="0"/>
                <a:t>30 m² Beitragsfläche</a:t>
              </a:r>
            </a:p>
            <a:p>
              <a:pPr marL="285750" indent="-285750">
                <a:buFont typeface="Arial" panose="020B0604020202020204" pitchFamily="34" charset="0"/>
                <a:buChar char="•"/>
              </a:pPr>
              <a:r>
                <a:rPr lang="de-DE" dirty="0"/>
                <a:t>2 % Ausfälle in den ersten 15 Jahren</a:t>
              </a:r>
            </a:p>
          </p:txBody>
        </p:sp>
      </p:grpSp>
      <p:pic>
        <p:nvPicPr>
          <p:cNvPr id="2" name="Bild 2">
            <a:extLst>
              <a:ext uri="{FF2B5EF4-FFF2-40B4-BE49-F238E27FC236}">
                <a16:creationId xmlns:a16="http://schemas.microsoft.com/office/drawing/2014/main" id="{307BC722-2935-F7F4-A3BD-2BB814997E47}"/>
              </a:ext>
            </a:extLst>
          </p:cNvPr>
          <p:cNvPicPr>
            <a:picLocks noChangeAspect="1"/>
          </p:cNvPicPr>
          <p:nvPr/>
        </p:nvPicPr>
        <p:blipFill>
          <a:blip r:embed="rId5">
            <a:extLst>
              <a:ext uri="{28A0092B-C50C-407E-A947-70E740481C1C}">
                <a14:useLocalDpi xmlns:a14="http://schemas.microsoft.com/office/drawing/2010/main" val="0"/>
              </a:ext>
            </a:extLst>
          </a:blip>
          <a:srcRect l="2998" t="951" r="5241"/>
          <a:stretch/>
        </p:blipFill>
        <p:spPr bwMode="auto">
          <a:xfrm>
            <a:off x="959447" y="22266"/>
            <a:ext cx="8184553" cy="3856248"/>
          </a:xfrm>
          <a:prstGeom prst="rect">
            <a:avLst/>
          </a:prstGeom>
          <a:noFill/>
          <a:ln>
            <a:noFill/>
          </a:ln>
        </p:spPr>
      </p:pic>
    </p:spTree>
    <p:extLst>
      <p:ext uri="{BB962C8B-B14F-4D97-AF65-F5344CB8AC3E}">
        <p14:creationId xmlns:p14="http://schemas.microsoft.com/office/powerpoint/2010/main" val="40949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3"/>
          <p:cNvSpPr>
            <a:spLocks noChangeArrowheads="1"/>
          </p:cNvSpPr>
          <p:nvPr/>
        </p:nvSpPr>
        <p:spPr bwMode="auto">
          <a:xfrm>
            <a:off x="1306415" y="2032182"/>
            <a:ext cx="6412382"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AT" sz="1400" b="1" dirty="0"/>
              <a:t>Projektziele</a:t>
            </a:r>
          </a:p>
          <a:p>
            <a:pPr marL="285750" indent="-285750"/>
            <a:r>
              <a:rPr lang="de-DE" sz="1400" dirty="0"/>
              <a:t>Stärkung der grünen und blauen Infrastruktur im städtischen Umfeld</a:t>
            </a:r>
          </a:p>
          <a:p>
            <a:pPr marL="285750" indent="-285750"/>
            <a:r>
              <a:rPr lang="de-DE" sz="1400" dirty="0"/>
              <a:t>Beitrag zur Erhöhung der städtischen Biodiversität</a:t>
            </a:r>
          </a:p>
          <a:p>
            <a:pPr marL="285750" indent="-285750"/>
            <a:r>
              <a:rPr lang="de-DE" sz="1400" dirty="0"/>
              <a:t>Effizientere Arbeitsabläufe in Planung, Pflege und Erhaltung</a:t>
            </a:r>
          </a:p>
          <a:p>
            <a:pPr marL="285750" indent="-285750"/>
            <a:r>
              <a:rPr lang="de-DE" sz="1400" dirty="0"/>
              <a:t>Standard-Regelblätter und Leistungsbuch für das Haus Graz bei Grünraumrelevanten Projekten als Zusatz zu den gültigen Richtlinien und NORMEN in anschaulicher und konzentrierter Form</a:t>
            </a:r>
          </a:p>
          <a:p>
            <a:pPr marL="285750" indent="-285750"/>
            <a:r>
              <a:rPr lang="de-DE" sz="1400" dirty="0"/>
              <a:t>Vorgabe für interne Planungen und externe Planungsbüros</a:t>
            </a:r>
          </a:p>
          <a:p>
            <a:pPr marL="285750" indent="-285750"/>
            <a:r>
              <a:rPr lang="de-DE" altLang="sv-SE" sz="1400" dirty="0">
                <a:solidFill>
                  <a:srgbClr val="000000"/>
                </a:solidFill>
              </a:rPr>
              <a:t>Definition von Abnahmekriterien in einer Baubeschreibung bei jeder Umsetzung</a:t>
            </a:r>
            <a:endParaRPr lang="de-DE" sz="1400" dirty="0"/>
          </a:p>
          <a:p>
            <a:pPr marL="285750" indent="-285750"/>
            <a:r>
              <a:rPr lang="de-DE" sz="1400" dirty="0"/>
              <a:t>Aufbau eines entsprechenden Pflegemanagements in Kooperation mit der Holding Stadtraum/</a:t>
            </a:r>
            <a:r>
              <a:rPr lang="de-DE" sz="1400" dirty="0" err="1"/>
              <a:t>Grünraum</a:t>
            </a:r>
            <a:r>
              <a:rPr lang="de-DE" sz="1400" dirty="0"/>
              <a:t> (Fachpersonal, SLA,….) entsprechend den neuen Standards</a:t>
            </a:r>
            <a:br>
              <a:rPr lang="en-US" altLang="sv-SE" sz="1400" dirty="0">
                <a:solidFill>
                  <a:srgbClr val="000000"/>
                </a:solidFill>
              </a:rPr>
            </a:br>
            <a:endParaRPr lang="sv-SE" altLang="sv-SE" sz="1400" dirty="0">
              <a:solidFill>
                <a:srgbClr val="000000"/>
              </a:solidFill>
            </a:endParaRPr>
          </a:p>
        </p:txBody>
      </p:sp>
      <p:sp>
        <p:nvSpPr>
          <p:cNvPr id="14" name="Rektangel 3">
            <a:extLst>
              <a:ext uri="{FF2B5EF4-FFF2-40B4-BE49-F238E27FC236}">
                <a16:creationId xmlns:a16="http://schemas.microsoft.com/office/drawing/2014/main" id="{DFD6C81F-E7A9-4CEB-A54F-923B4E3D6C8C}"/>
              </a:ext>
            </a:extLst>
          </p:cNvPr>
          <p:cNvSpPr>
            <a:spLocks noChangeArrowheads="1"/>
          </p:cNvSpPr>
          <p:nvPr/>
        </p:nvSpPr>
        <p:spPr bwMode="auto">
          <a:xfrm>
            <a:off x="1306415" y="356036"/>
            <a:ext cx="3775248" cy="179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AT" sz="1350" b="1" dirty="0"/>
              <a:t>Projektstart: </a:t>
            </a:r>
            <a:r>
              <a:rPr lang="de-AT" sz="1350" dirty="0"/>
              <a:t>2.Quartal 2023</a:t>
            </a:r>
          </a:p>
          <a:p>
            <a:pPr>
              <a:buNone/>
            </a:pPr>
            <a:r>
              <a:rPr lang="de-AT" sz="1350" b="1" dirty="0"/>
              <a:t>Planungsbüro: </a:t>
            </a:r>
            <a:r>
              <a:rPr lang="de-AT" sz="1350" dirty="0" err="1"/>
              <a:t>DnD</a:t>
            </a:r>
            <a:r>
              <a:rPr lang="de-AT" sz="1350" dirty="0"/>
              <a:t> Landschaftsplanung Wien</a:t>
            </a:r>
          </a:p>
          <a:p>
            <a:pPr>
              <a:buNone/>
            </a:pPr>
            <a:r>
              <a:rPr lang="de-AT" sz="1350" b="1" dirty="0"/>
              <a:t>Begleitung: </a:t>
            </a:r>
            <a:r>
              <a:rPr lang="de-AT" sz="1350" dirty="0"/>
              <a:t>Radl, Stoisser, Rainer</a:t>
            </a:r>
          </a:p>
          <a:p>
            <a:pPr>
              <a:buNone/>
            </a:pPr>
            <a:r>
              <a:rPr lang="de-AT" sz="1350" b="1" dirty="0"/>
              <a:t>Vorläufiges Ergebnis: </a:t>
            </a:r>
            <a:r>
              <a:rPr lang="de-AT" sz="1350" dirty="0"/>
              <a:t>2024</a:t>
            </a:r>
          </a:p>
          <a:p>
            <a:pPr>
              <a:buNone/>
            </a:pPr>
            <a:r>
              <a:rPr lang="de-AT" sz="1350" i="1" dirty="0"/>
              <a:t>Evaluierung über das gesamte Jahr 2024</a:t>
            </a:r>
          </a:p>
          <a:p>
            <a:pPr>
              <a:buNone/>
            </a:pPr>
            <a:r>
              <a:rPr lang="de-AT" sz="1350" b="1" dirty="0"/>
              <a:t>Finales Ergebnis und Upgrade:</a:t>
            </a:r>
            <a:r>
              <a:rPr lang="de-AT" sz="1350" dirty="0"/>
              <a:t> Anfang 2025</a:t>
            </a:r>
          </a:p>
          <a:p>
            <a:pPr marL="214313" indent="-214313"/>
            <a:endParaRPr lang="de-AT" sz="1350" dirty="0"/>
          </a:p>
        </p:txBody>
      </p:sp>
      <p:sp>
        <p:nvSpPr>
          <p:cNvPr id="2" name="Textplatzhalter 1"/>
          <p:cNvSpPr>
            <a:spLocks noGrp="1"/>
          </p:cNvSpPr>
          <p:nvPr>
            <p:ph type="body" sz="quarter" idx="13"/>
          </p:nvPr>
        </p:nvSpPr>
        <p:spPr/>
        <p:txBody>
          <a:bodyPr/>
          <a:lstStyle/>
          <a:p>
            <a:endParaRPr lang="de-DE"/>
          </a:p>
        </p:txBody>
      </p:sp>
      <p:pic>
        <p:nvPicPr>
          <p:cNvPr id="5" name="Grafik 4">
            <a:extLst>
              <a:ext uri="{FF2B5EF4-FFF2-40B4-BE49-F238E27FC236}">
                <a16:creationId xmlns:a16="http://schemas.microsoft.com/office/drawing/2014/main" id="{82140ED3-D9CA-6A09-4DD4-0568A3E30DF8}"/>
              </a:ext>
            </a:extLst>
          </p:cNvPr>
          <p:cNvPicPr>
            <a:picLocks noChangeAspect="1"/>
          </p:cNvPicPr>
          <p:nvPr/>
        </p:nvPicPr>
        <p:blipFill>
          <a:blip r:embed="rId2"/>
          <a:stretch>
            <a:fillRect/>
          </a:stretch>
        </p:blipFill>
        <p:spPr>
          <a:xfrm>
            <a:off x="1147919" y="-42672"/>
            <a:ext cx="7290193" cy="5143500"/>
          </a:xfrm>
          <a:prstGeom prst="rect">
            <a:avLst/>
          </a:prstGeom>
        </p:spPr>
      </p:pic>
    </p:spTree>
    <p:extLst>
      <p:ext uri="{BB962C8B-B14F-4D97-AF65-F5344CB8AC3E}">
        <p14:creationId xmlns:p14="http://schemas.microsoft.com/office/powerpoint/2010/main" val="7173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DC1B-5B80-CDC3-BC01-22AE7B9A1FF4}"/>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8028AA48-8477-B771-5DCD-92E63E84110D}"/>
              </a:ext>
            </a:extLst>
          </p:cNvPr>
          <p:cNvSpPr>
            <a:spLocks noGrp="1" noChangeArrowheads="1"/>
          </p:cNvSpPr>
          <p:nvPr>
            <p:ph type="body" sz="quarter" idx="12"/>
          </p:nvPr>
        </p:nvSpPr>
        <p:spPr>
          <a:xfrm rot="16200000">
            <a:off x="-971719" y="3359260"/>
            <a:ext cx="2839990" cy="388671"/>
          </a:xfrm>
        </p:spPr>
        <p:txBody>
          <a:bodyPr/>
          <a:lstStyle/>
          <a:p>
            <a:pPr eaLnBrk="1" hangingPunct="1"/>
            <a:r>
              <a:rPr lang="de-DE" altLang="de-DE" dirty="0">
                <a:ea typeface="Arial Unicode MS" panose="020B0604020202020204" pitchFamily="34" charset="-128"/>
              </a:rPr>
              <a:t>Aufbau und Inhalt</a:t>
            </a:r>
          </a:p>
          <a:p>
            <a:pPr eaLnBrk="1" hangingPunct="1"/>
            <a:endParaRPr lang="de-DE" altLang="de-DE" dirty="0">
              <a:ea typeface="Arial Unicode MS" panose="020B0604020202020204" pitchFamily="34" charset="-128"/>
            </a:endParaRPr>
          </a:p>
        </p:txBody>
      </p:sp>
      <p:pic>
        <p:nvPicPr>
          <p:cNvPr id="6" name="Grafik 5">
            <a:extLst>
              <a:ext uri="{FF2B5EF4-FFF2-40B4-BE49-F238E27FC236}">
                <a16:creationId xmlns:a16="http://schemas.microsoft.com/office/drawing/2014/main" id="{1B897254-7725-3F9E-F499-AF27896C3FC2}"/>
              </a:ext>
            </a:extLst>
          </p:cNvPr>
          <p:cNvPicPr>
            <a:picLocks noChangeAspect="1"/>
          </p:cNvPicPr>
          <p:nvPr/>
        </p:nvPicPr>
        <p:blipFill>
          <a:blip r:embed="rId2"/>
          <a:srcRect l="699"/>
          <a:stretch>
            <a:fillRect/>
          </a:stretch>
        </p:blipFill>
        <p:spPr>
          <a:xfrm>
            <a:off x="969264" y="0"/>
            <a:ext cx="7256521" cy="5143500"/>
          </a:xfrm>
          <a:prstGeom prst="rect">
            <a:avLst/>
          </a:prstGeom>
        </p:spPr>
      </p:pic>
    </p:spTree>
    <p:extLst>
      <p:ext uri="{BB962C8B-B14F-4D97-AF65-F5344CB8AC3E}">
        <p14:creationId xmlns:p14="http://schemas.microsoft.com/office/powerpoint/2010/main" val="482693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906B-85E3-0545-3558-6A9FBEA6A625}"/>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A17E51F-CAAF-4553-5EFF-AB3799A90BE2}"/>
              </a:ext>
            </a:extLst>
          </p:cNvPr>
          <p:cNvSpPr>
            <a:spLocks noGrp="1" noChangeArrowheads="1"/>
          </p:cNvSpPr>
          <p:nvPr>
            <p:ph type="body" sz="quarter" idx="12"/>
          </p:nvPr>
        </p:nvSpPr>
        <p:spPr>
          <a:xfrm rot="16200000">
            <a:off x="-1794044" y="2536934"/>
            <a:ext cx="4484641" cy="388671"/>
          </a:xfrm>
        </p:spPr>
        <p:txBody>
          <a:bodyPr/>
          <a:lstStyle/>
          <a:p>
            <a:pPr eaLnBrk="1" hangingPunct="1"/>
            <a:r>
              <a:rPr lang="de-DE" altLang="de-DE" dirty="0">
                <a:ea typeface="Arial Unicode MS" panose="020B0604020202020204" pitchFamily="34" charset="-128"/>
              </a:rPr>
              <a:t>Varianten für Baum in befestigter Fläche</a:t>
            </a:r>
          </a:p>
          <a:p>
            <a:pPr eaLnBrk="1" hangingPunct="1"/>
            <a:endParaRPr lang="de-DE" altLang="de-DE" dirty="0">
              <a:ea typeface="Arial Unicode MS" panose="020B0604020202020204" pitchFamily="34" charset="-128"/>
            </a:endParaRPr>
          </a:p>
        </p:txBody>
      </p:sp>
      <p:pic>
        <p:nvPicPr>
          <p:cNvPr id="4" name="Grafik 3">
            <a:extLst>
              <a:ext uri="{FF2B5EF4-FFF2-40B4-BE49-F238E27FC236}">
                <a16:creationId xmlns:a16="http://schemas.microsoft.com/office/drawing/2014/main" id="{E72C63D8-A720-99E5-7FC9-9F8078955915}"/>
              </a:ext>
            </a:extLst>
          </p:cNvPr>
          <p:cNvPicPr>
            <a:picLocks noChangeAspect="1"/>
          </p:cNvPicPr>
          <p:nvPr/>
        </p:nvPicPr>
        <p:blipFill>
          <a:blip r:embed="rId2"/>
          <a:stretch>
            <a:fillRect/>
          </a:stretch>
        </p:blipFill>
        <p:spPr>
          <a:xfrm>
            <a:off x="1021429" y="0"/>
            <a:ext cx="7990141" cy="5143500"/>
          </a:xfrm>
          <a:prstGeom prst="rect">
            <a:avLst/>
          </a:prstGeom>
        </p:spPr>
      </p:pic>
    </p:spTree>
    <p:extLst>
      <p:ext uri="{BB962C8B-B14F-4D97-AF65-F5344CB8AC3E}">
        <p14:creationId xmlns:p14="http://schemas.microsoft.com/office/powerpoint/2010/main" val="1615460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
            <a:extLst>
              <a:ext uri="{FF2B5EF4-FFF2-40B4-BE49-F238E27FC236}">
                <a16:creationId xmlns:a16="http://schemas.microsoft.com/office/drawing/2014/main" id="{5DBD9C33-0898-4C4C-BEF9-89F5895445EE}"/>
              </a:ext>
            </a:extLst>
          </p:cNvPr>
          <p:cNvSpPr txBox="1">
            <a:spLocks noChangeArrowheads="1"/>
          </p:cNvSpPr>
          <p:nvPr/>
        </p:nvSpPr>
        <p:spPr bwMode="auto">
          <a:xfrm rot="16200000">
            <a:off x="8317707" y="4317206"/>
            <a:ext cx="14541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0" fontAlgn="base" hangingPunct="0">
              <a:lnSpc>
                <a:spcPct val="90000"/>
              </a:lnSpc>
              <a:spcBef>
                <a:spcPts val="750"/>
              </a:spcBef>
              <a:spcAft>
                <a:spcPct val="0"/>
              </a:spcAft>
              <a:buFont typeface="Arial" panose="020B0604020202020204" pitchFamily="34" charset="0"/>
              <a:buNone/>
              <a:defRPr sz="600" b="0" i="1" kern="1200">
                <a:solidFill>
                  <a:schemeClr val="bg1"/>
                </a:solidFill>
                <a:latin typeface="Calibri" panose="020F0502020204030204" pitchFamily="34" charset="0"/>
                <a:ea typeface="+mn-ea"/>
                <a:cs typeface="Calibri" panose="020F050202020403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r>
              <a:rPr lang="de-DE" altLang="de-DE" dirty="0"/>
              <a:t>achtzigzehn</a:t>
            </a:r>
          </a:p>
        </p:txBody>
      </p:sp>
      <p:sp>
        <p:nvSpPr>
          <p:cNvPr id="19" name="Textplatzhalter 4">
            <a:extLst>
              <a:ext uri="{FF2B5EF4-FFF2-40B4-BE49-F238E27FC236}">
                <a16:creationId xmlns:a16="http://schemas.microsoft.com/office/drawing/2014/main" id="{B52774C3-1FE9-DD4B-8478-D18F84D9737C}"/>
              </a:ext>
            </a:extLst>
          </p:cNvPr>
          <p:cNvSpPr txBox="1">
            <a:spLocks noChangeArrowheads="1"/>
          </p:cNvSpPr>
          <p:nvPr/>
        </p:nvSpPr>
        <p:spPr bwMode="auto">
          <a:xfrm rot="16200000">
            <a:off x="-2203576" y="2064567"/>
            <a:ext cx="5364163" cy="5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fontAlgn="base" latinLnBrk="0" hangingPunct="1">
              <a:lnSpc>
                <a:spcPct val="100000"/>
              </a:lnSpc>
              <a:spcBef>
                <a:spcPts val="600"/>
              </a:spcBef>
              <a:spcAft>
                <a:spcPct val="0"/>
              </a:spcAft>
              <a:buClrTx/>
              <a:buFontTx/>
              <a:buNone/>
              <a:defRPr lang="de-DE" sz="2000" i="1" kern="1200" dirty="0">
                <a:solidFill>
                  <a:schemeClr val="bg1"/>
                </a:solidFill>
                <a:latin typeface="Calibri" panose="020F0502020204030204" pitchFamily="34" charset="0"/>
                <a:ea typeface="ＭＳ Ｐゴシック" panose="020B0600070205080204" pitchFamily="34" charset="-128"/>
                <a:cs typeface="Arial Unicode MS" panose="020B0604020202020204" pitchFamily="34" charset="-128"/>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altLang="de-DE" dirty="0"/>
              <a:t>Planung des unterirdischen Wurzelraums</a:t>
            </a:r>
          </a:p>
          <a:p>
            <a:r>
              <a:rPr lang="de-AT" altLang="de-DE" sz="1600" dirty="0"/>
              <a:t> </a:t>
            </a:r>
          </a:p>
        </p:txBody>
      </p:sp>
      <p:sp>
        <p:nvSpPr>
          <p:cNvPr id="8" name="Textfeld 7"/>
          <p:cNvSpPr txBox="1"/>
          <p:nvPr/>
        </p:nvSpPr>
        <p:spPr>
          <a:xfrm>
            <a:off x="1067683" y="4841714"/>
            <a:ext cx="2403311" cy="246221"/>
          </a:xfrm>
          <a:prstGeom prst="rect">
            <a:avLst/>
          </a:prstGeom>
          <a:noFill/>
        </p:spPr>
        <p:txBody>
          <a:bodyPr wrap="square" rtlCol="0">
            <a:spAutoFit/>
          </a:bodyPr>
          <a:lstStyle/>
          <a:p>
            <a:pPr defTabSz="457200"/>
            <a:r>
              <a:rPr lang="de-AT" sz="1000" dirty="0">
                <a:solidFill>
                  <a:schemeClr val="bg1"/>
                </a:solidFill>
                <a:cs typeface="Calibri" panose="020F0502020204030204" pitchFamily="34" charset="0"/>
              </a:rPr>
              <a:t>Quelle: Nana Pötsch</a:t>
            </a:r>
          </a:p>
        </p:txBody>
      </p:sp>
      <p:sp>
        <p:nvSpPr>
          <p:cNvPr id="9" name="Textfeld 8"/>
          <p:cNvSpPr txBox="1"/>
          <p:nvPr/>
        </p:nvSpPr>
        <p:spPr>
          <a:xfrm>
            <a:off x="2151066" y="4816968"/>
            <a:ext cx="961431" cy="246221"/>
          </a:xfrm>
          <a:prstGeom prst="rect">
            <a:avLst/>
          </a:prstGeom>
          <a:noFill/>
        </p:spPr>
        <p:txBody>
          <a:bodyPr wrap="square" rtlCol="0">
            <a:spAutoFit/>
          </a:bodyPr>
          <a:lstStyle/>
          <a:p>
            <a:pPr defTabSz="457200"/>
            <a:r>
              <a:rPr lang="de-AT" sz="1000" dirty="0">
                <a:solidFill>
                  <a:schemeClr val="bg1"/>
                </a:solidFill>
                <a:latin typeface="+mn-lt"/>
              </a:rPr>
              <a:t>Quelle: 3zu0</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88" y="0"/>
            <a:ext cx="7663986" cy="5143500"/>
          </a:xfrm>
          <a:prstGeom prst="rect">
            <a:avLst/>
          </a:prstGeom>
        </p:spPr>
      </p:pic>
    </p:spTree>
    <p:extLst>
      <p:ext uri="{BB962C8B-B14F-4D97-AF65-F5344CB8AC3E}">
        <p14:creationId xmlns:p14="http://schemas.microsoft.com/office/powerpoint/2010/main" val="36088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D0D0-3424-889E-9137-3D6292D8EED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47B6A294-1506-24DC-837B-B3CC4E123655}"/>
              </a:ext>
            </a:extLst>
          </p:cNvPr>
          <p:cNvSpPr>
            <a:spLocks noGrp="1" noChangeArrowheads="1"/>
          </p:cNvSpPr>
          <p:nvPr>
            <p:ph type="body" sz="quarter" idx="12"/>
          </p:nvPr>
        </p:nvSpPr>
        <p:spPr>
          <a:xfrm rot="16200000">
            <a:off x="-1778169" y="2552809"/>
            <a:ext cx="4452891" cy="388671"/>
          </a:xfrm>
        </p:spPr>
        <p:txBody>
          <a:bodyPr/>
          <a:lstStyle/>
          <a:p>
            <a:pPr eaLnBrk="1" hangingPunct="1"/>
            <a:r>
              <a:rPr lang="de-DE" altLang="de-DE" dirty="0">
                <a:ea typeface="Arial Unicode MS" panose="020B0604020202020204" pitchFamily="34" charset="-128"/>
              </a:rPr>
              <a:t>Baum in befestigter Baumscheibe</a:t>
            </a:r>
          </a:p>
          <a:p>
            <a:pPr eaLnBrk="1" hangingPunct="1"/>
            <a:endParaRPr lang="de-DE" altLang="de-DE" dirty="0">
              <a:ea typeface="Arial Unicode MS" panose="020B0604020202020204" pitchFamily="34" charset="-128"/>
            </a:endParaRPr>
          </a:p>
        </p:txBody>
      </p:sp>
      <p:pic>
        <p:nvPicPr>
          <p:cNvPr id="2" name="Grafik 1">
            <a:extLst>
              <a:ext uri="{FF2B5EF4-FFF2-40B4-BE49-F238E27FC236}">
                <a16:creationId xmlns:a16="http://schemas.microsoft.com/office/drawing/2014/main" id="{AA2B065D-0DCA-0C51-1E8D-7680CE29E122}"/>
              </a:ext>
            </a:extLst>
          </p:cNvPr>
          <p:cNvPicPr>
            <a:picLocks noChangeAspect="1"/>
          </p:cNvPicPr>
          <p:nvPr/>
        </p:nvPicPr>
        <p:blipFill>
          <a:blip r:embed="rId2"/>
          <a:stretch>
            <a:fillRect/>
          </a:stretch>
        </p:blipFill>
        <p:spPr>
          <a:xfrm>
            <a:off x="990941" y="0"/>
            <a:ext cx="8046693" cy="5143500"/>
          </a:xfrm>
          <a:prstGeom prst="rect">
            <a:avLst/>
          </a:prstGeom>
        </p:spPr>
      </p:pic>
      <p:pic>
        <p:nvPicPr>
          <p:cNvPr id="20" name="Grafik 19">
            <a:extLst>
              <a:ext uri="{FF2B5EF4-FFF2-40B4-BE49-F238E27FC236}">
                <a16:creationId xmlns:a16="http://schemas.microsoft.com/office/drawing/2014/main" id="{55A424D6-22E4-8E93-47EA-3B184A6D63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5692" y="662484"/>
            <a:ext cx="3141813" cy="4024027"/>
          </a:xfrm>
          <a:prstGeom prst="rect">
            <a:avLst/>
          </a:prstGeom>
        </p:spPr>
      </p:pic>
      <p:pic>
        <p:nvPicPr>
          <p:cNvPr id="10" name="Grafik 9">
            <a:extLst>
              <a:ext uri="{FF2B5EF4-FFF2-40B4-BE49-F238E27FC236}">
                <a16:creationId xmlns:a16="http://schemas.microsoft.com/office/drawing/2014/main" id="{390345F6-19AB-54A1-7F72-573C87B29DAC}"/>
              </a:ext>
            </a:extLst>
          </p:cNvPr>
          <p:cNvPicPr>
            <a:picLocks noChangeAspect="1"/>
          </p:cNvPicPr>
          <p:nvPr/>
        </p:nvPicPr>
        <p:blipFill>
          <a:blip r:embed="rId4"/>
          <a:srcRect l="25144" t="17655" r="20206"/>
          <a:stretch>
            <a:fillRect/>
          </a:stretch>
        </p:blipFill>
        <p:spPr>
          <a:xfrm>
            <a:off x="4349750" y="662484"/>
            <a:ext cx="4005929" cy="4024028"/>
          </a:xfrm>
          <a:prstGeom prst="rect">
            <a:avLst/>
          </a:prstGeom>
        </p:spPr>
      </p:pic>
    </p:spTree>
    <p:extLst>
      <p:ext uri="{BB962C8B-B14F-4D97-AF65-F5344CB8AC3E}">
        <p14:creationId xmlns:p14="http://schemas.microsoft.com/office/powerpoint/2010/main" val="30783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B82D357-0DE5-A5BE-A681-AB339EC57B9C}"/>
              </a:ext>
            </a:extLst>
          </p:cNvPr>
          <p:cNvSpPr>
            <a:spLocks noGrp="1"/>
          </p:cNvSpPr>
          <p:nvPr>
            <p:ph type="body" sz="quarter" idx="13"/>
          </p:nvPr>
        </p:nvSpPr>
        <p:spPr/>
        <p:txBody>
          <a:bodyPr/>
          <a:lstStyle/>
          <a:p>
            <a:endParaRPr lang="de-DE"/>
          </a:p>
        </p:txBody>
      </p:sp>
      <p:pic>
        <p:nvPicPr>
          <p:cNvPr id="10" name="Grafik 9">
            <a:extLst>
              <a:ext uri="{FF2B5EF4-FFF2-40B4-BE49-F238E27FC236}">
                <a16:creationId xmlns:a16="http://schemas.microsoft.com/office/drawing/2014/main" id="{9F468B6B-EE5C-3C15-F260-D25241C0431F}"/>
              </a:ext>
            </a:extLst>
          </p:cNvPr>
          <p:cNvPicPr>
            <a:picLocks noChangeAspect="1"/>
          </p:cNvPicPr>
          <p:nvPr/>
        </p:nvPicPr>
        <p:blipFill>
          <a:blip r:embed="rId2"/>
          <a:stretch>
            <a:fillRect/>
          </a:stretch>
        </p:blipFill>
        <p:spPr>
          <a:xfrm>
            <a:off x="0" y="0"/>
            <a:ext cx="9103539" cy="5143500"/>
          </a:xfrm>
          <a:prstGeom prst="rect">
            <a:avLst/>
          </a:prstGeom>
        </p:spPr>
      </p:pic>
      <p:pic>
        <p:nvPicPr>
          <p:cNvPr id="12" name="Grafik 11">
            <a:extLst>
              <a:ext uri="{FF2B5EF4-FFF2-40B4-BE49-F238E27FC236}">
                <a16:creationId xmlns:a16="http://schemas.microsoft.com/office/drawing/2014/main" id="{6EC42AC7-34E9-122F-113D-0206E453473C}"/>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1433650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platzhalter 2">
            <a:extLst>
              <a:ext uri="{FF2B5EF4-FFF2-40B4-BE49-F238E27FC236}">
                <a16:creationId xmlns:a16="http://schemas.microsoft.com/office/drawing/2014/main" id="{E7A449F5-E8EE-6F40-B7AE-F27BB91D2783}"/>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a:ea typeface="Arial Unicode MS" panose="020B0604020202020204" pitchFamily="34" charset="-128"/>
              </a:rPr>
              <a:t>Grün in die Stadt</a:t>
            </a:r>
          </a:p>
          <a:p>
            <a:pPr eaLnBrk="1" hangingPunct="1"/>
            <a:endParaRPr lang="de-DE" altLang="de-DE" dirty="0">
              <a:ea typeface="Arial Unicode MS" panose="020B0604020202020204" pitchFamily="34" charset="-128"/>
            </a:endParaRPr>
          </a:p>
        </p:txBody>
      </p:sp>
      <p:sp>
        <p:nvSpPr>
          <p:cNvPr id="3" name="Textplatzhalter 2"/>
          <p:cNvSpPr>
            <a:spLocks noGrp="1"/>
          </p:cNvSpPr>
          <p:nvPr>
            <p:ph type="body" sz="quarter" idx="13"/>
          </p:nvPr>
        </p:nvSpPr>
        <p:spPr>
          <a:xfrm>
            <a:off x="1090463" y="4900436"/>
            <a:ext cx="1741024" cy="198846"/>
          </a:xfrm>
        </p:spPr>
        <p:txBody>
          <a:bodyPr/>
          <a:lstStyle/>
          <a:p>
            <a:r>
              <a:rPr lang="de-DE" sz="800" b="1" dirty="0">
                <a:solidFill>
                  <a:schemeClr val="tx1"/>
                </a:solidFill>
              </a:rPr>
              <a:t>Quelle: Gerald Hirzer</a:t>
            </a:r>
            <a:r>
              <a:rPr lang="de-DE" sz="800" b="1" dirty="0"/>
              <a:t>/ Stadt Graz</a:t>
            </a:r>
          </a:p>
        </p:txBody>
      </p:sp>
      <p:sp>
        <p:nvSpPr>
          <p:cNvPr id="7" name="Textfeld 6"/>
          <p:cNvSpPr txBox="1"/>
          <p:nvPr/>
        </p:nvSpPr>
        <p:spPr>
          <a:xfrm>
            <a:off x="6560987" y="1214207"/>
            <a:ext cx="2618652" cy="3785652"/>
          </a:xfrm>
          <a:prstGeom prst="rect">
            <a:avLst/>
          </a:prstGeom>
          <a:noFill/>
        </p:spPr>
        <p:txBody>
          <a:bodyPr wrap="square" rtlCol="0">
            <a:spAutoFit/>
          </a:bodyPr>
          <a:lstStyle/>
          <a:p>
            <a:r>
              <a:rPr lang="de-DE" sz="1200" u="sng" dirty="0">
                <a:solidFill>
                  <a:schemeClr val="accent2"/>
                </a:solidFill>
              </a:rPr>
              <a:t>Grundsätzliche Strategie</a:t>
            </a:r>
          </a:p>
          <a:p>
            <a:pPr marL="171450" indent="-171450">
              <a:buFont typeface="Arial" panose="020B0604020202020204" pitchFamily="34" charset="0"/>
              <a:buChar char="•"/>
            </a:pPr>
            <a:r>
              <a:rPr lang="de-DE" sz="1200" b="1" dirty="0"/>
              <a:t>Entsiegelung und Begrünung</a:t>
            </a:r>
          </a:p>
          <a:p>
            <a:pPr marL="171450" indent="-171450">
              <a:buFont typeface="Arial" panose="020B0604020202020204" pitchFamily="34" charset="0"/>
              <a:buChar char="•"/>
            </a:pPr>
            <a:r>
              <a:rPr lang="de-DE" sz="1200" dirty="0"/>
              <a:t>Bestandsbaum vor Neupflanzung</a:t>
            </a:r>
          </a:p>
          <a:p>
            <a:pPr marL="171450" indent="-171450">
              <a:buFont typeface="Arial" panose="020B0604020202020204" pitchFamily="34" charset="0"/>
              <a:buChar char="•"/>
            </a:pPr>
            <a:r>
              <a:rPr lang="de-DE" sz="1200" b="1" dirty="0"/>
              <a:t>Klimafitte Baumartenwahl</a:t>
            </a:r>
          </a:p>
          <a:p>
            <a:pPr marL="171450" indent="-171450">
              <a:buFont typeface="Arial" panose="020B0604020202020204" pitchFamily="34" charset="0"/>
              <a:buChar char="•"/>
            </a:pPr>
            <a:r>
              <a:rPr lang="de-DE" sz="1200" dirty="0"/>
              <a:t>Extensive Staudenmischungen und Blühwiesen</a:t>
            </a:r>
          </a:p>
          <a:p>
            <a:pPr marL="171450" indent="-171450">
              <a:buFont typeface="Arial" panose="020B0604020202020204" pitchFamily="34" charset="0"/>
              <a:buChar char="•"/>
            </a:pPr>
            <a:r>
              <a:rPr lang="de-DE" sz="1200" dirty="0"/>
              <a:t>Konsequenter Verzicht auf standardmäßige Düngung und Bewässerung </a:t>
            </a:r>
          </a:p>
          <a:p>
            <a:pPr marL="171450" indent="-171450">
              <a:buFont typeface="Arial" panose="020B0604020202020204" pitchFamily="34" charset="0"/>
              <a:buChar char="•"/>
            </a:pPr>
            <a:r>
              <a:rPr lang="de-DE" sz="1200" b="1" dirty="0"/>
              <a:t>Konsequente Umsetzung des Schwammstadt Prinzips – jeder Tropfen Regen zählt</a:t>
            </a:r>
          </a:p>
          <a:p>
            <a:pPr marL="171450" indent="-171450">
              <a:buFont typeface="Arial" panose="020B0604020202020204" pitchFamily="34" charset="0"/>
              <a:buChar char="•"/>
            </a:pPr>
            <a:r>
              <a:rPr lang="de-DE" sz="1200" dirty="0"/>
              <a:t>Laufende Weiterentwicklung der Bauweisen und Substrate durch intensives Monitoring, Evaluation und fachübergreifende Forschungsprojekte</a:t>
            </a:r>
          </a:p>
          <a:p>
            <a:pPr marL="171450" indent="-171450">
              <a:buFont typeface="Arial" panose="020B0604020202020204" pitchFamily="34" charset="0"/>
              <a:buChar char="•"/>
            </a:pPr>
            <a:r>
              <a:rPr lang="de-DE" sz="1200" b="1" dirty="0"/>
              <a:t>Internationaler Austausch und Vernetzung</a:t>
            </a:r>
          </a:p>
          <a:p>
            <a:endParaRPr lang="de-DE" sz="1200" dirty="0"/>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2257" y="100341"/>
            <a:ext cx="5470524" cy="4800095"/>
          </a:xfrm>
          <a:prstGeom prst="rect">
            <a:avLst/>
          </a:prstGeom>
        </p:spPr>
      </p:pic>
    </p:spTree>
    <p:extLst>
      <p:ext uri="{BB962C8B-B14F-4D97-AF65-F5344CB8AC3E}">
        <p14:creationId xmlns:p14="http://schemas.microsoft.com/office/powerpoint/2010/main" val="258257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4056F-0CE2-0955-E3D0-9E4259208BAA}"/>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901192B1-599D-4397-335D-CC9E0E56958B}"/>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A543567D-290E-D2BB-CA76-1EA02352A4DB}"/>
              </a:ext>
            </a:extLst>
          </p:cNvPr>
          <p:cNvPicPr>
            <a:picLocks noChangeAspect="1"/>
          </p:cNvPicPr>
          <p:nvPr/>
        </p:nvPicPr>
        <p:blipFill>
          <a:blip r:embed="rId2"/>
          <a:stretch>
            <a:fillRect/>
          </a:stretch>
        </p:blipFill>
        <p:spPr>
          <a:xfrm>
            <a:off x="7957" y="0"/>
            <a:ext cx="9128085" cy="5143500"/>
          </a:xfrm>
          <a:prstGeom prst="rect">
            <a:avLst/>
          </a:prstGeom>
        </p:spPr>
      </p:pic>
      <p:pic>
        <p:nvPicPr>
          <p:cNvPr id="5" name="Grafik 4">
            <a:extLst>
              <a:ext uri="{FF2B5EF4-FFF2-40B4-BE49-F238E27FC236}">
                <a16:creationId xmlns:a16="http://schemas.microsoft.com/office/drawing/2014/main" id="{9164BA5A-50C7-D47C-99D9-12544A985B13}"/>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2769688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0A0DA-82FB-BEF9-D626-78D048DE3779}"/>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6909893-1C22-BAAC-1E9B-F6553A602D42}"/>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46A5A4B2-F70D-1C05-64B7-623B2F5088A8}"/>
              </a:ext>
            </a:extLst>
          </p:cNvPr>
          <p:cNvPicPr>
            <a:picLocks noChangeAspect="1"/>
          </p:cNvPicPr>
          <p:nvPr/>
        </p:nvPicPr>
        <p:blipFill>
          <a:blip r:embed="rId2"/>
          <a:stretch>
            <a:fillRect/>
          </a:stretch>
        </p:blipFill>
        <p:spPr>
          <a:xfrm>
            <a:off x="0" y="5932"/>
            <a:ext cx="9144000" cy="5131636"/>
          </a:xfrm>
          <a:prstGeom prst="rect">
            <a:avLst/>
          </a:prstGeom>
        </p:spPr>
      </p:pic>
      <p:pic>
        <p:nvPicPr>
          <p:cNvPr id="5" name="Grafik 4">
            <a:extLst>
              <a:ext uri="{FF2B5EF4-FFF2-40B4-BE49-F238E27FC236}">
                <a16:creationId xmlns:a16="http://schemas.microsoft.com/office/drawing/2014/main" id="{7A6B0424-0122-9452-C81D-D909AB5A1758}"/>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37603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50CAC-AB38-D22A-80B6-910FB349C917}"/>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7D917DBB-5ED8-FEE4-A1BD-D7644945F1BE}"/>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9F1D7FAB-C21E-E1B8-E867-F446B5E349ED}"/>
              </a:ext>
            </a:extLst>
          </p:cNvPr>
          <p:cNvPicPr>
            <a:picLocks noChangeAspect="1"/>
          </p:cNvPicPr>
          <p:nvPr/>
        </p:nvPicPr>
        <p:blipFill>
          <a:blip r:embed="rId2"/>
          <a:stretch>
            <a:fillRect/>
          </a:stretch>
        </p:blipFill>
        <p:spPr>
          <a:xfrm>
            <a:off x="2901" y="0"/>
            <a:ext cx="9138197" cy="5143500"/>
          </a:xfrm>
          <a:prstGeom prst="rect">
            <a:avLst/>
          </a:prstGeom>
        </p:spPr>
      </p:pic>
      <p:pic>
        <p:nvPicPr>
          <p:cNvPr id="5" name="Grafik 4">
            <a:extLst>
              <a:ext uri="{FF2B5EF4-FFF2-40B4-BE49-F238E27FC236}">
                <a16:creationId xmlns:a16="http://schemas.microsoft.com/office/drawing/2014/main" id="{310C55B4-6372-A57C-6508-9E996044AE32}"/>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805700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C07E4-5B55-3DD7-7471-823765F88EB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7294B2A-0DA4-6FDF-C0DE-9C27CABC8C84}"/>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66E92C23-02C7-5CEE-A829-6E2C3F0046A8}"/>
              </a:ext>
            </a:extLst>
          </p:cNvPr>
          <p:cNvPicPr>
            <a:picLocks noChangeAspect="1"/>
          </p:cNvPicPr>
          <p:nvPr/>
        </p:nvPicPr>
        <p:blipFill>
          <a:blip r:embed="rId2"/>
          <a:stretch>
            <a:fillRect/>
          </a:stretch>
        </p:blipFill>
        <p:spPr>
          <a:xfrm>
            <a:off x="0" y="0"/>
            <a:ext cx="9144000" cy="5123512"/>
          </a:xfrm>
          <a:prstGeom prst="rect">
            <a:avLst/>
          </a:prstGeom>
        </p:spPr>
      </p:pic>
      <p:pic>
        <p:nvPicPr>
          <p:cNvPr id="5" name="Grafik 4">
            <a:extLst>
              <a:ext uri="{FF2B5EF4-FFF2-40B4-BE49-F238E27FC236}">
                <a16:creationId xmlns:a16="http://schemas.microsoft.com/office/drawing/2014/main" id="{4E757953-67E9-3DF2-885B-8862B9E59064}"/>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1745982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9CB4-A44C-9051-C638-EA47BBC01306}"/>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4B247F50-F30E-C3F9-509C-495A278A3FD6}"/>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CF9859B1-0072-72D8-A531-D687CCAB9E0C}"/>
              </a:ext>
            </a:extLst>
          </p:cNvPr>
          <p:cNvPicPr>
            <a:picLocks noChangeAspect="1"/>
          </p:cNvPicPr>
          <p:nvPr/>
        </p:nvPicPr>
        <p:blipFill>
          <a:blip r:embed="rId2"/>
          <a:stretch>
            <a:fillRect/>
          </a:stretch>
        </p:blipFill>
        <p:spPr>
          <a:xfrm>
            <a:off x="0" y="0"/>
            <a:ext cx="9143274" cy="5143500"/>
          </a:xfrm>
          <a:prstGeom prst="rect">
            <a:avLst/>
          </a:prstGeom>
        </p:spPr>
      </p:pic>
      <p:pic>
        <p:nvPicPr>
          <p:cNvPr id="5" name="Grafik 4">
            <a:extLst>
              <a:ext uri="{FF2B5EF4-FFF2-40B4-BE49-F238E27FC236}">
                <a16:creationId xmlns:a16="http://schemas.microsoft.com/office/drawing/2014/main" id="{95ED85A1-B74C-35E3-EA95-140431EC1947}"/>
              </a:ext>
            </a:extLst>
          </p:cNvPr>
          <p:cNvPicPr>
            <a:picLocks noChangeAspect="1"/>
          </p:cNvPicPr>
          <p:nvPr/>
        </p:nvPicPr>
        <p:blipFill>
          <a:blip r:embed="rId3"/>
          <a:stretch>
            <a:fillRect/>
          </a:stretch>
        </p:blipFill>
        <p:spPr>
          <a:xfrm>
            <a:off x="6362722" y="4661350"/>
            <a:ext cx="2780552" cy="482150"/>
          </a:xfrm>
          <a:prstGeom prst="rect">
            <a:avLst/>
          </a:prstGeom>
        </p:spPr>
      </p:pic>
    </p:spTree>
    <p:extLst>
      <p:ext uri="{BB962C8B-B14F-4D97-AF65-F5344CB8AC3E}">
        <p14:creationId xmlns:p14="http://schemas.microsoft.com/office/powerpoint/2010/main" val="693594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68072-5460-F15E-F23F-873C19977ED7}"/>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121E1C5-94DC-C2B3-3C25-DECED50E9EF2}"/>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9C2B06A7-0048-4CB4-5071-0344287701E7}"/>
              </a:ext>
            </a:extLst>
          </p:cNvPr>
          <p:cNvPicPr>
            <a:picLocks noChangeAspect="1"/>
          </p:cNvPicPr>
          <p:nvPr/>
        </p:nvPicPr>
        <p:blipFill>
          <a:blip r:embed="rId2"/>
          <a:stretch>
            <a:fillRect/>
          </a:stretch>
        </p:blipFill>
        <p:spPr>
          <a:xfrm>
            <a:off x="0" y="0"/>
            <a:ext cx="9144000" cy="5136565"/>
          </a:xfrm>
          <a:prstGeom prst="rect">
            <a:avLst/>
          </a:prstGeom>
        </p:spPr>
      </p:pic>
      <p:pic>
        <p:nvPicPr>
          <p:cNvPr id="5" name="Grafik 4">
            <a:extLst>
              <a:ext uri="{FF2B5EF4-FFF2-40B4-BE49-F238E27FC236}">
                <a16:creationId xmlns:a16="http://schemas.microsoft.com/office/drawing/2014/main" id="{C7A141C6-3BA6-6A6A-14BB-B7203BF3433E}"/>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787346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3655C-ECDC-D7AF-669C-1EEEF32B8C0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0E59FC3B-0133-BBFA-686E-594DED968E44}"/>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16BC1969-1611-8359-0376-77FF1E27B8D8}"/>
              </a:ext>
            </a:extLst>
          </p:cNvPr>
          <p:cNvPicPr>
            <a:picLocks noChangeAspect="1"/>
          </p:cNvPicPr>
          <p:nvPr/>
        </p:nvPicPr>
        <p:blipFill>
          <a:blip r:embed="rId2"/>
          <a:stretch>
            <a:fillRect/>
          </a:stretch>
        </p:blipFill>
        <p:spPr>
          <a:xfrm>
            <a:off x="0" y="0"/>
            <a:ext cx="9120097" cy="5143500"/>
          </a:xfrm>
          <a:prstGeom prst="rect">
            <a:avLst/>
          </a:prstGeom>
        </p:spPr>
      </p:pic>
      <p:pic>
        <p:nvPicPr>
          <p:cNvPr id="5" name="Grafik 4">
            <a:extLst>
              <a:ext uri="{FF2B5EF4-FFF2-40B4-BE49-F238E27FC236}">
                <a16:creationId xmlns:a16="http://schemas.microsoft.com/office/drawing/2014/main" id="{A4EC9BFE-60C0-B6E0-7E6F-293A64EE790C}"/>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3409102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D40F1-4186-57BB-0E64-E995025E3664}"/>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AD2931B8-ADB2-F593-800D-02D2E17B7D5B}"/>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2CE719F1-69DC-0E35-66AC-D1E6A9819489}"/>
              </a:ext>
            </a:extLst>
          </p:cNvPr>
          <p:cNvPicPr>
            <a:picLocks noChangeAspect="1"/>
          </p:cNvPicPr>
          <p:nvPr/>
        </p:nvPicPr>
        <p:blipFill>
          <a:blip r:embed="rId2"/>
          <a:stretch>
            <a:fillRect/>
          </a:stretch>
        </p:blipFill>
        <p:spPr>
          <a:xfrm>
            <a:off x="0" y="1226"/>
            <a:ext cx="9144000" cy="5141047"/>
          </a:xfrm>
          <a:prstGeom prst="rect">
            <a:avLst/>
          </a:prstGeom>
        </p:spPr>
      </p:pic>
      <p:pic>
        <p:nvPicPr>
          <p:cNvPr id="5" name="Grafik 4">
            <a:extLst>
              <a:ext uri="{FF2B5EF4-FFF2-40B4-BE49-F238E27FC236}">
                <a16:creationId xmlns:a16="http://schemas.microsoft.com/office/drawing/2014/main" id="{DE438377-08B7-F075-B425-2131EE012C9A}"/>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2661893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D88D-69F9-6AE8-69F4-AF3DFF177C2B}"/>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5E77694E-3D51-5D0C-8B0E-A169D21FB65A}"/>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A71F73CC-4FC3-9183-085D-600ECAA359D1}"/>
              </a:ext>
            </a:extLst>
          </p:cNvPr>
          <p:cNvPicPr>
            <a:picLocks noChangeAspect="1"/>
          </p:cNvPicPr>
          <p:nvPr/>
        </p:nvPicPr>
        <p:blipFill>
          <a:blip r:embed="rId2"/>
          <a:stretch>
            <a:fillRect/>
          </a:stretch>
        </p:blipFill>
        <p:spPr>
          <a:xfrm>
            <a:off x="12692" y="0"/>
            <a:ext cx="9118615" cy="5143500"/>
          </a:xfrm>
          <a:prstGeom prst="rect">
            <a:avLst/>
          </a:prstGeom>
        </p:spPr>
      </p:pic>
      <p:pic>
        <p:nvPicPr>
          <p:cNvPr id="5" name="Grafik 4">
            <a:extLst>
              <a:ext uri="{FF2B5EF4-FFF2-40B4-BE49-F238E27FC236}">
                <a16:creationId xmlns:a16="http://schemas.microsoft.com/office/drawing/2014/main" id="{5F45ADE4-8AC2-22DF-9C6C-417AB6E6B6FA}"/>
              </a:ext>
            </a:extLst>
          </p:cNvPr>
          <p:cNvPicPr>
            <a:picLocks noChangeAspect="1"/>
          </p:cNvPicPr>
          <p:nvPr/>
        </p:nvPicPr>
        <p:blipFill>
          <a:blip r:embed="rId3"/>
          <a:stretch>
            <a:fillRect/>
          </a:stretch>
        </p:blipFill>
        <p:spPr>
          <a:xfrm>
            <a:off x="6322987" y="4614672"/>
            <a:ext cx="2780552" cy="482150"/>
          </a:xfrm>
          <a:prstGeom prst="rect">
            <a:avLst/>
          </a:prstGeom>
        </p:spPr>
      </p:pic>
    </p:spTree>
    <p:extLst>
      <p:ext uri="{BB962C8B-B14F-4D97-AF65-F5344CB8AC3E}">
        <p14:creationId xmlns:p14="http://schemas.microsoft.com/office/powerpoint/2010/main" val="2078086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platzhalter 2">
            <a:extLst>
              <a:ext uri="{FF2B5EF4-FFF2-40B4-BE49-F238E27FC236}">
                <a16:creationId xmlns:a16="http://schemas.microsoft.com/office/drawing/2014/main" id="{E7A449F5-E8EE-6F40-B7AE-F27BB91D2783}"/>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a:ea typeface="Arial Unicode MS" panose="020B0604020202020204" pitchFamily="34" charset="-128"/>
              </a:rPr>
              <a:t>WICHTIG für die PLANUNG - ALLGEMEIN</a:t>
            </a:r>
          </a:p>
          <a:p>
            <a:pPr eaLnBrk="1" hangingPunct="1"/>
            <a:endParaRPr lang="de-DE" altLang="de-DE" dirty="0">
              <a:ea typeface="Arial Unicode MS" panose="020B0604020202020204" pitchFamily="34" charset="-128"/>
            </a:endParaRPr>
          </a:p>
        </p:txBody>
      </p:sp>
      <p:sp>
        <p:nvSpPr>
          <p:cNvPr id="2" name="Textplatzhalter 1"/>
          <p:cNvSpPr>
            <a:spLocks noGrp="1"/>
          </p:cNvSpPr>
          <p:nvPr>
            <p:ph type="body" sz="quarter" idx="13"/>
          </p:nvPr>
        </p:nvSpPr>
        <p:spPr/>
        <p:txBody>
          <a:bodyPr/>
          <a:lstStyle/>
          <a:p>
            <a:endParaRPr lang="de-DE"/>
          </a:p>
        </p:txBody>
      </p:sp>
      <p:pic>
        <p:nvPicPr>
          <p:cNvPr id="5" name="Picture 3" descr="I:\08_Vorträge_Seminare_Preise_Artikel\00_freiland_eigene Vorträge\2017_ÖGLA_Akademie_Stadtbäume\Verknüpfungen\LV_Beilage_002_Stockholm_System_Haltestelle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82059" y="154636"/>
            <a:ext cx="6132534" cy="47458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p:cNvCxnSpPr/>
          <p:nvPr/>
        </p:nvCxnSpPr>
        <p:spPr>
          <a:xfrm>
            <a:off x="3764806" y="3689100"/>
            <a:ext cx="0" cy="717300"/>
          </a:xfrm>
          <a:prstGeom prst="straightConnector1">
            <a:avLst/>
          </a:prstGeom>
          <a:ln w="3492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p:cNvCxnSpPr/>
          <p:nvPr/>
        </p:nvCxnSpPr>
        <p:spPr>
          <a:xfrm flipH="1">
            <a:off x="2131200" y="3395100"/>
            <a:ext cx="900406" cy="0"/>
          </a:xfrm>
          <a:prstGeom prst="straightConnector1">
            <a:avLst/>
          </a:prstGeom>
          <a:ln w="3492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Gerade Verbindung mit Pfeil 10"/>
          <p:cNvCxnSpPr/>
          <p:nvPr/>
        </p:nvCxnSpPr>
        <p:spPr>
          <a:xfrm>
            <a:off x="5767200" y="3689100"/>
            <a:ext cx="676800" cy="342900"/>
          </a:xfrm>
          <a:prstGeom prst="straightConnector1">
            <a:avLst/>
          </a:prstGeom>
          <a:ln w="3492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feld 12"/>
          <p:cNvSpPr txBox="1"/>
          <p:nvPr/>
        </p:nvSpPr>
        <p:spPr>
          <a:xfrm>
            <a:off x="1484539" y="3514301"/>
            <a:ext cx="2196000" cy="692497"/>
          </a:xfrm>
          <a:prstGeom prst="rect">
            <a:avLst/>
          </a:prstGeom>
          <a:solidFill>
            <a:schemeClr val="bg1"/>
          </a:solidFill>
        </p:spPr>
        <p:txBody>
          <a:bodyPr wrap="square" rtlCol="0">
            <a:spAutoFit/>
          </a:bodyPr>
          <a:lstStyle/>
          <a:p>
            <a:r>
              <a:rPr lang="de-DE" dirty="0" err="1">
                <a:solidFill>
                  <a:srgbClr val="00B050"/>
                </a:solidFill>
              </a:rPr>
              <a:t>Durchlässigkeiten</a:t>
            </a:r>
            <a:r>
              <a:rPr lang="de-DE" dirty="0">
                <a:solidFill>
                  <a:srgbClr val="00B050"/>
                </a:solidFill>
              </a:rPr>
              <a:t> im Untergrund und seitlich im richtigen Verhältnis</a:t>
            </a:r>
          </a:p>
        </p:txBody>
      </p:sp>
      <p:sp>
        <p:nvSpPr>
          <p:cNvPr id="15" name="Textfeld 14"/>
          <p:cNvSpPr txBox="1"/>
          <p:nvPr/>
        </p:nvSpPr>
        <p:spPr>
          <a:xfrm>
            <a:off x="1483403" y="150872"/>
            <a:ext cx="2196000" cy="692497"/>
          </a:xfrm>
          <a:prstGeom prst="rect">
            <a:avLst/>
          </a:prstGeom>
          <a:noFill/>
        </p:spPr>
        <p:txBody>
          <a:bodyPr wrap="square" rtlCol="0">
            <a:spAutoFit/>
          </a:bodyPr>
          <a:lstStyle/>
          <a:p>
            <a:r>
              <a:rPr lang="de-DE" dirty="0">
                <a:solidFill>
                  <a:srgbClr val="00B050"/>
                </a:solidFill>
              </a:rPr>
              <a:t>Wieviel Kronenvolumen wird an der Oberfläche angestrebt?</a:t>
            </a:r>
          </a:p>
        </p:txBody>
      </p:sp>
      <p:cxnSp>
        <p:nvCxnSpPr>
          <p:cNvPr id="18" name="Gerade Verbindung mit Pfeil 17"/>
          <p:cNvCxnSpPr/>
          <p:nvPr/>
        </p:nvCxnSpPr>
        <p:spPr>
          <a:xfrm flipH="1">
            <a:off x="4948326" y="2973600"/>
            <a:ext cx="1042074" cy="50400"/>
          </a:xfrm>
          <a:prstGeom prst="straightConnector1">
            <a:avLst/>
          </a:prstGeom>
          <a:ln w="34925">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Gerade Verbindung mit Pfeil 21"/>
          <p:cNvCxnSpPr/>
          <p:nvPr/>
        </p:nvCxnSpPr>
        <p:spPr>
          <a:xfrm>
            <a:off x="4741452" y="2246087"/>
            <a:ext cx="0" cy="784800"/>
          </a:xfrm>
          <a:prstGeom prst="straightConnector1">
            <a:avLst/>
          </a:prstGeom>
          <a:ln w="34925">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25" name="Textfeld 24"/>
          <p:cNvSpPr txBox="1"/>
          <p:nvPr/>
        </p:nvSpPr>
        <p:spPr>
          <a:xfrm>
            <a:off x="4854756" y="2246087"/>
            <a:ext cx="3030208" cy="692497"/>
          </a:xfrm>
          <a:prstGeom prst="rect">
            <a:avLst/>
          </a:prstGeom>
          <a:solidFill>
            <a:schemeClr val="bg1"/>
          </a:solidFill>
        </p:spPr>
        <p:txBody>
          <a:bodyPr wrap="square" rtlCol="0">
            <a:spAutoFit/>
          </a:bodyPr>
          <a:lstStyle/>
          <a:p>
            <a:r>
              <a:rPr lang="de-DE" dirty="0">
                <a:solidFill>
                  <a:srgbClr val="00B050"/>
                </a:solidFill>
              </a:rPr>
              <a:t>In welcher Menge und wie belastet steht Niederschlagswasser zur Verfügung? Wie kann es eingeleitet werden?</a:t>
            </a:r>
          </a:p>
        </p:txBody>
      </p:sp>
      <p:sp>
        <p:nvSpPr>
          <p:cNvPr id="26" name="Textfeld 25"/>
          <p:cNvSpPr txBox="1"/>
          <p:nvPr/>
        </p:nvSpPr>
        <p:spPr>
          <a:xfrm>
            <a:off x="953958" y="1544074"/>
            <a:ext cx="1627445" cy="1492716"/>
          </a:xfrm>
          <a:prstGeom prst="rect">
            <a:avLst/>
          </a:prstGeom>
          <a:solidFill>
            <a:schemeClr val="bg1"/>
          </a:solidFill>
        </p:spPr>
        <p:txBody>
          <a:bodyPr wrap="square" rtlCol="0">
            <a:spAutoFit/>
          </a:bodyPr>
          <a:lstStyle/>
          <a:p>
            <a:r>
              <a:rPr lang="de-DE" dirty="0">
                <a:solidFill>
                  <a:srgbClr val="00B050"/>
                </a:solidFill>
              </a:rPr>
              <a:t>Wie ist die Umgebung um den Baum? Können unterirdische Erweiterungen Grünflächen erschließen?</a:t>
            </a:r>
          </a:p>
        </p:txBody>
      </p:sp>
      <p:sp>
        <p:nvSpPr>
          <p:cNvPr id="14" name="Textfeld 13"/>
          <p:cNvSpPr txBox="1"/>
          <p:nvPr/>
        </p:nvSpPr>
        <p:spPr>
          <a:xfrm>
            <a:off x="872193" y="4860320"/>
            <a:ext cx="2403311" cy="246221"/>
          </a:xfrm>
          <a:prstGeom prst="rect">
            <a:avLst/>
          </a:prstGeom>
          <a:noFill/>
        </p:spPr>
        <p:txBody>
          <a:bodyPr wrap="square" rtlCol="0">
            <a:spAutoFit/>
          </a:bodyPr>
          <a:lstStyle/>
          <a:p>
            <a:pPr defTabSz="457200"/>
            <a:r>
              <a:rPr lang="de-AT" sz="1000" dirty="0">
                <a:solidFill>
                  <a:prstClr val="black"/>
                </a:solidFill>
                <a:cs typeface="Calibri" panose="020F0502020204030204" pitchFamily="34" charset="0"/>
              </a:rPr>
              <a:t>Quelle: </a:t>
            </a:r>
            <a:r>
              <a:rPr lang="de-AT" sz="1000" dirty="0" err="1">
                <a:solidFill>
                  <a:prstClr val="black"/>
                </a:solidFill>
                <a:cs typeface="Calibri" panose="020F0502020204030204" pitchFamily="34" charset="0"/>
              </a:rPr>
              <a:t>freiland</a:t>
            </a:r>
            <a:r>
              <a:rPr lang="de-AT" sz="1000" dirty="0">
                <a:solidFill>
                  <a:prstClr val="black"/>
                </a:solidFill>
                <a:cs typeface="Calibri" panose="020F0502020204030204" pitchFamily="34" charset="0"/>
              </a:rPr>
              <a:t> Umweltconsulting GmbH</a:t>
            </a:r>
          </a:p>
        </p:txBody>
      </p:sp>
    </p:spTree>
    <p:extLst>
      <p:ext uri="{BB962C8B-B14F-4D97-AF65-F5344CB8AC3E}">
        <p14:creationId xmlns:p14="http://schemas.microsoft.com/office/powerpoint/2010/main" val="189073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ctrTitle"/>
          </p:nvPr>
        </p:nvSpPr>
        <p:spPr>
          <a:xfrm>
            <a:off x="717142" y="0"/>
            <a:ext cx="6858000" cy="841772"/>
          </a:xfrm>
          <a:solidFill>
            <a:schemeClr val="bg1"/>
          </a:solidFill>
        </p:spPr>
        <p:txBody>
          <a:bodyPr/>
          <a:lstStyle/>
          <a:p>
            <a:r>
              <a:rPr lang="de-DE" altLang="de-DE" sz="1350" b="1" dirty="0"/>
              <a:t>AKTUELLE HERAUSFORDERUNGEN – TROCKENHEIT, SALZBELASTUNG + HITZE</a:t>
            </a:r>
            <a:br>
              <a:rPr lang="de-DE" altLang="de-DE" dirty="0"/>
            </a:br>
            <a:r>
              <a:rPr lang="de-DE" altLang="de-DE" sz="1050" dirty="0"/>
              <a:t>ungünstige Stadtklimabedingungen.</a:t>
            </a:r>
          </a:p>
        </p:txBody>
      </p:sp>
      <p:sp>
        <p:nvSpPr>
          <p:cNvPr id="4" name="Rechteck 3"/>
          <p:cNvSpPr/>
          <p:nvPr/>
        </p:nvSpPr>
        <p:spPr>
          <a:xfrm>
            <a:off x="479271" y="40964"/>
            <a:ext cx="8179151" cy="5017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159" y="1372257"/>
            <a:ext cx="3681856" cy="2880000"/>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304" y="1401956"/>
            <a:ext cx="3924636" cy="3060000"/>
          </a:xfrm>
          <a:prstGeom prst="rect">
            <a:avLst/>
          </a:prstGeom>
        </p:spPr>
      </p:pic>
      <p:pic>
        <p:nvPicPr>
          <p:cNvPr id="20" name="Grafik 19">
            <a:extLst>
              <a:ext uri="{FF2B5EF4-FFF2-40B4-BE49-F238E27FC236}">
                <a16:creationId xmlns:a16="http://schemas.microsoft.com/office/drawing/2014/main" id="{CD5DD7F6-E8DB-4BAD-B6E7-A166E2ACBD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649" t="2660" r="902" b="5341"/>
          <a:stretch/>
        </p:blipFill>
        <p:spPr>
          <a:xfrm>
            <a:off x="4568845" y="1401956"/>
            <a:ext cx="4045433" cy="3019326"/>
          </a:xfrm>
          <a:prstGeom prst="rect">
            <a:avLst/>
          </a:prstGeom>
        </p:spPr>
      </p:pic>
    </p:spTree>
    <p:extLst>
      <p:ext uri="{BB962C8B-B14F-4D97-AF65-F5344CB8AC3E}">
        <p14:creationId xmlns:p14="http://schemas.microsoft.com/office/powerpoint/2010/main" val="397194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3885" y="12106"/>
            <a:ext cx="4395205" cy="5131394"/>
          </a:xfrm>
          <a:prstGeom prst="rect">
            <a:avLst/>
          </a:prstGeom>
        </p:spPr>
      </p:pic>
      <p:sp>
        <p:nvSpPr>
          <p:cNvPr id="25602" name="Textplatzhalter 2">
            <a:extLst>
              <a:ext uri="{FF2B5EF4-FFF2-40B4-BE49-F238E27FC236}">
                <a16:creationId xmlns:a16="http://schemas.microsoft.com/office/drawing/2014/main" id="{E7A449F5-E8EE-6F40-B7AE-F27BB91D2783}"/>
              </a:ext>
            </a:extLst>
          </p:cNvPr>
          <p:cNvSpPr>
            <a:spLocks noGrp="1" noChangeArrowheads="1"/>
          </p:cNvSpPr>
          <p:nvPr>
            <p:ph type="body" sz="quarter" idx="12"/>
          </p:nvPr>
        </p:nvSpPr>
        <p:spPr>
          <a:xfrm rot="16200000">
            <a:off x="-2003831" y="2284682"/>
            <a:ext cx="4842836" cy="388671"/>
          </a:xfrm>
        </p:spPr>
        <p:txBody>
          <a:bodyPr/>
          <a:lstStyle/>
          <a:p>
            <a:pPr eaLnBrk="1" hangingPunct="1"/>
            <a:r>
              <a:rPr lang="de-DE" altLang="de-DE" dirty="0">
                <a:ea typeface="Arial Unicode MS" panose="020B0604020202020204" pitchFamily="34" charset="-128"/>
              </a:rPr>
              <a:t>ZUSAMMENFASSUNG und TIPPS</a:t>
            </a:r>
          </a:p>
          <a:p>
            <a:pPr eaLnBrk="1" hangingPunct="1"/>
            <a:endParaRPr lang="de-DE" altLang="de-DE" dirty="0">
              <a:ea typeface="Arial Unicode MS" panose="020B0604020202020204" pitchFamily="34" charset="-128"/>
            </a:endParaRPr>
          </a:p>
        </p:txBody>
      </p:sp>
      <p:sp>
        <p:nvSpPr>
          <p:cNvPr id="3" name="Textplatzhalter 2"/>
          <p:cNvSpPr>
            <a:spLocks noGrp="1"/>
          </p:cNvSpPr>
          <p:nvPr>
            <p:ph type="body" sz="quarter" idx="13"/>
          </p:nvPr>
        </p:nvSpPr>
        <p:spPr>
          <a:xfrm>
            <a:off x="1090463" y="4900436"/>
            <a:ext cx="1741024" cy="198846"/>
          </a:xfrm>
        </p:spPr>
        <p:txBody>
          <a:bodyPr/>
          <a:lstStyle/>
          <a:p>
            <a:r>
              <a:rPr lang="de-DE" sz="800" b="1" dirty="0">
                <a:solidFill>
                  <a:schemeClr val="tx1"/>
                </a:solidFill>
              </a:rPr>
              <a:t>Quelle: </a:t>
            </a:r>
            <a:r>
              <a:rPr lang="de-DE" sz="800" b="1" dirty="0" err="1">
                <a:solidFill>
                  <a:schemeClr val="tx1"/>
                </a:solidFill>
              </a:rPr>
              <a:t>Gernoth</a:t>
            </a:r>
            <a:r>
              <a:rPr lang="de-DE" sz="800" b="1" dirty="0">
                <a:solidFill>
                  <a:schemeClr val="tx1"/>
                </a:solidFill>
              </a:rPr>
              <a:t> </a:t>
            </a:r>
            <a:r>
              <a:rPr lang="de-DE" sz="800" b="1" dirty="0" err="1"/>
              <a:t>Passath</a:t>
            </a:r>
            <a:r>
              <a:rPr lang="de-DE" sz="800" b="1" dirty="0"/>
              <a:t>/ Stadt Graz</a:t>
            </a:r>
          </a:p>
        </p:txBody>
      </p:sp>
      <p:sp>
        <p:nvSpPr>
          <p:cNvPr id="4" name="Textplatzhalter 3">
            <a:extLst>
              <a:ext uri="{FF2B5EF4-FFF2-40B4-BE49-F238E27FC236}">
                <a16:creationId xmlns:a16="http://schemas.microsoft.com/office/drawing/2014/main" id="{096663DF-AAD7-9A48-AF9A-7E877344A0BC}"/>
              </a:ext>
            </a:extLst>
          </p:cNvPr>
          <p:cNvSpPr>
            <a:spLocks noGrp="1"/>
          </p:cNvSpPr>
          <p:nvPr>
            <p:ph type="body" sz="quarter" idx="4294967295"/>
          </p:nvPr>
        </p:nvSpPr>
        <p:spPr>
          <a:xfrm>
            <a:off x="5268720" y="923267"/>
            <a:ext cx="3768076" cy="3111500"/>
          </a:xfrm>
        </p:spPr>
        <p:txBody>
          <a:bodyPr rtlCol="0"/>
          <a:lstStyle/>
          <a:p>
            <a:pPr fontAlgn="auto">
              <a:spcBef>
                <a:spcPts val="1200"/>
              </a:spcBef>
              <a:spcAft>
                <a:spcPts val="0"/>
              </a:spcAft>
              <a:tabLst>
                <a:tab pos="176213" algn="l"/>
                <a:tab pos="3509963" algn="l"/>
              </a:tabLst>
              <a:defRPr/>
            </a:pPr>
            <a:r>
              <a:rPr lang="de-DE" altLang="de-DE" sz="1500" dirty="0">
                <a:ea typeface="Arial Unicode MS" panose="020B0604020202020204" pitchFamily="34" charset="-128"/>
                <a:cs typeface="Arial Unicode MS" panose="020B0604020202020204" pitchFamily="34" charset="-128"/>
              </a:rPr>
              <a:t>Soviel entsiegeln wie nur möglich</a:t>
            </a:r>
          </a:p>
          <a:p>
            <a:pPr eaLnBrk="1" fontAlgn="auto" hangingPunct="1">
              <a:spcBef>
                <a:spcPts val="1200"/>
              </a:spcBef>
              <a:spcAft>
                <a:spcPts val="0"/>
              </a:spcAft>
              <a:tabLst>
                <a:tab pos="176213" algn="l"/>
                <a:tab pos="3509963" algn="l"/>
              </a:tabLst>
              <a:defRPr/>
            </a:pPr>
            <a:r>
              <a:rPr lang="de-DE" altLang="de-DE" sz="1500" dirty="0">
                <a:cs typeface="Arial Unicode MS" panose="020B0604020202020204" pitchFamily="34" charset="-128"/>
              </a:rPr>
              <a:t>Substratwahl – dauerhafte Durchlässigkeit muss unbedingt gewährleistet sein, das beginnt bei der Gestaltung und  Bepflanzung der Oberfläche - Schotterrasen und Extensive Blühwiesen.</a:t>
            </a:r>
          </a:p>
          <a:p>
            <a:pPr eaLnBrk="1" fontAlgn="auto" hangingPunct="1">
              <a:spcBef>
                <a:spcPts val="1200"/>
              </a:spcBef>
              <a:spcAft>
                <a:spcPts val="0"/>
              </a:spcAft>
              <a:tabLst>
                <a:tab pos="176213" algn="l"/>
                <a:tab pos="3509963" algn="l"/>
              </a:tabLst>
              <a:defRPr/>
            </a:pPr>
            <a:r>
              <a:rPr lang="de-DE" altLang="de-DE" sz="1500" dirty="0">
                <a:cs typeface="Arial Unicode MS" panose="020B0604020202020204" pitchFamily="34" charset="-128"/>
              </a:rPr>
              <a:t>Wieviel Regenwasser kann zum Baumstandort geleitet und darin versickert werden?</a:t>
            </a:r>
          </a:p>
          <a:p>
            <a:pPr eaLnBrk="1" fontAlgn="auto" hangingPunct="1">
              <a:spcBef>
                <a:spcPts val="1200"/>
              </a:spcBef>
              <a:spcAft>
                <a:spcPts val="0"/>
              </a:spcAft>
              <a:tabLst>
                <a:tab pos="176213" algn="l"/>
                <a:tab pos="3509963" algn="l"/>
              </a:tabLst>
              <a:defRPr/>
            </a:pPr>
            <a:r>
              <a:rPr lang="de-DE" altLang="de-DE" sz="1500" dirty="0">
                <a:cs typeface="Arial Unicode MS" panose="020B0604020202020204" pitchFamily="34" charset="-128"/>
              </a:rPr>
              <a:t>Unbedingt klimafitte Baumarten wählen</a:t>
            </a:r>
          </a:p>
          <a:p>
            <a:pPr eaLnBrk="1" fontAlgn="auto" hangingPunct="1">
              <a:spcBef>
                <a:spcPts val="1200"/>
              </a:spcBef>
              <a:spcAft>
                <a:spcPts val="0"/>
              </a:spcAft>
              <a:tabLst>
                <a:tab pos="176213" algn="l"/>
                <a:tab pos="3509963" algn="l"/>
              </a:tabLst>
              <a:defRPr/>
            </a:pPr>
            <a:r>
              <a:rPr lang="de-DE" altLang="de-DE" sz="1500" dirty="0">
                <a:cs typeface="Arial Unicode MS" panose="020B0604020202020204" pitchFamily="34" charset="-128"/>
              </a:rPr>
              <a:t>Umsetzung intensiv begleiten</a:t>
            </a:r>
          </a:p>
          <a:p>
            <a:pPr eaLnBrk="1" fontAlgn="auto" hangingPunct="1">
              <a:spcBef>
                <a:spcPts val="1200"/>
              </a:spcBef>
              <a:spcAft>
                <a:spcPts val="0"/>
              </a:spcAft>
              <a:tabLst>
                <a:tab pos="176213" algn="l"/>
                <a:tab pos="3509963" algn="l"/>
              </a:tabLst>
              <a:defRPr/>
            </a:pPr>
            <a:r>
              <a:rPr lang="de-DE" altLang="de-DE" sz="1500" dirty="0">
                <a:cs typeface="Arial Unicode MS" panose="020B0604020202020204" pitchFamily="34" charset="-128"/>
              </a:rPr>
              <a:t>Laufendes Monitoring und Evaluierung bereits umgesetzter Standorte</a:t>
            </a:r>
          </a:p>
          <a:p>
            <a:pPr eaLnBrk="1" fontAlgn="auto" hangingPunct="1">
              <a:spcBef>
                <a:spcPts val="1200"/>
              </a:spcBef>
              <a:spcAft>
                <a:spcPts val="0"/>
              </a:spcAft>
              <a:tabLst>
                <a:tab pos="176213" algn="l"/>
                <a:tab pos="3509963" algn="l"/>
              </a:tabLst>
              <a:defRPr/>
            </a:pPr>
            <a:r>
              <a:rPr lang="de-DE" altLang="de-DE" sz="1500" dirty="0">
                <a:cs typeface="Arial Unicode MS" panose="020B0604020202020204" pitchFamily="34" charset="-128"/>
              </a:rPr>
              <a:t>Öffentlichkeitsarbeit und Kommunikation</a:t>
            </a:r>
          </a:p>
        </p:txBody>
      </p:sp>
      <p:sp>
        <p:nvSpPr>
          <p:cNvPr id="6" name="Textplatzhalter 3">
            <a:extLst>
              <a:ext uri="{FF2B5EF4-FFF2-40B4-BE49-F238E27FC236}">
                <a16:creationId xmlns:a16="http://schemas.microsoft.com/office/drawing/2014/main" id="{096663DF-AAD7-9A48-AF9A-7E877344A0BC}"/>
              </a:ext>
            </a:extLst>
          </p:cNvPr>
          <p:cNvSpPr txBox="1">
            <a:spLocks/>
          </p:cNvSpPr>
          <p:nvPr/>
        </p:nvSpPr>
        <p:spPr bwMode="auto">
          <a:xfrm>
            <a:off x="5161514" y="468465"/>
            <a:ext cx="3768076" cy="36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Bef>
                <a:spcPts val="1200"/>
              </a:spcBef>
              <a:spcAft>
                <a:spcPts val="0"/>
              </a:spcAft>
              <a:buNone/>
              <a:tabLst>
                <a:tab pos="176213" algn="l"/>
                <a:tab pos="3509963" algn="l"/>
              </a:tabLst>
              <a:defRPr/>
            </a:pPr>
            <a:r>
              <a:rPr lang="de-DE" altLang="de-DE" sz="1500" b="1" u="sng" dirty="0">
                <a:solidFill>
                  <a:schemeClr val="accent6">
                    <a:lumMod val="75000"/>
                  </a:schemeClr>
                </a:solidFill>
                <a:cs typeface="Arial Unicode MS" panose="020B0604020202020204" pitchFamily="34" charset="-128"/>
              </a:rPr>
              <a:t>ZUSAMMENFASSUNG UND TIPPS</a:t>
            </a:r>
          </a:p>
        </p:txBody>
      </p:sp>
    </p:spTree>
    <p:extLst>
      <p:ext uri="{BB962C8B-B14F-4D97-AF65-F5344CB8AC3E}">
        <p14:creationId xmlns:p14="http://schemas.microsoft.com/office/powerpoint/2010/main" val="30172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Grafik 6">
            <a:extLst>
              <a:ext uri="{FF2B5EF4-FFF2-40B4-BE49-F238E27FC236}">
                <a16:creationId xmlns:a16="http://schemas.microsoft.com/office/drawing/2014/main" id="{FECB9912-8175-B045-9CF6-E2F6EC0AA02D}"/>
              </a:ext>
            </a:extLst>
          </p:cNvPr>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3024188" y="0"/>
            <a:ext cx="6119812" cy="5143500"/>
          </a:xfrm>
          <a:noFill/>
        </p:spPr>
      </p:pic>
      <p:sp>
        <p:nvSpPr>
          <p:cNvPr id="29698" name="Textplatzhalter 2">
            <a:extLst>
              <a:ext uri="{FF2B5EF4-FFF2-40B4-BE49-F238E27FC236}">
                <a16:creationId xmlns:a16="http://schemas.microsoft.com/office/drawing/2014/main" id="{64C7B63B-3B21-3444-84F3-610BEDB6503B}"/>
              </a:ext>
            </a:extLst>
          </p:cNvPr>
          <p:cNvSpPr>
            <a:spLocks noGrp="1" noChangeArrowheads="1"/>
          </p:cNvSpPr>
          <p:nvPr>
            <p:ph type="body" sz="quarter" idx="11"/>
          </p:nvPr>
        </p:nvSpPr>
        <p:spPr>
          <a:xfrm>
            <a:off x="287338" y="898525"/>
            <a:ext cx="2495550" cy="804151"/>
          </a:xfrm>
        </p:spPr>
        <p:txBody>
          <a:bodyPr/>
          <a:lstStyle/>
          <a:p>
            <a:pPr eaLnBrk="1" hangingPunct="1"/>
            <a:r>
              <a:rPr lang="de-DE" altLang="de-DE" dirty="0">
                <a:ea typeface="Arial Unicode MS" panose="020B0604020202020204" pitchFamily="34" charset="-128"/>
                <a:cs typeface="Arial Unicode MS" panose="020B0604020202020204" pitchFamily="34" charset="-128"/>
              </a:rPr>
              <a:t>Danke und </a:t>
            </a:r>
            <a:br>
              <a:rPr lang="de-DE" altLang="de-DE" dirty="0">
                <a:ea typeface="Arial Unicode MS" panose="020B0604020202020204" pitchFamily="34" charset="-128"/>
                <a:cs typeface="Arial Unicode MS" panose="020B0604020202020204" pitchFamily="34" charset="-128"/>
              </a:rPr>
            </a:br>
            <a:r>
              <a:rPr lang="de-DE" altLang="de-DE" dirty="0">
                <a:ea typeface="Arial Unicode MS" panose="020B0604020202020204" pitchFamily="34" charset="-128"/>
                <a:cs typeface="Arial Unicode MS" panose="020B0604020202020204" pitchFamily="34" charset="-128"/>
              </a:rPr>
              <a:t>auf Wiedersehen!</a:t>
            </a:r>
            <a:endParaRPr lang="de-DE" altLang="de-DE" dirty="0"/>
          </a:p>
        </p:txBody>
      </p:sp>
      <p:sp>
        <p:nvSpPr>
          <p:cNvPr id="29699" name="Textplatzhalter 1">
            <a:extLst>
              <a:ext uri="{FF2B5EF4-FFF2-40B4-BE49-F238E27FC236}">
                <a16:creationId xmlns:a16="http://schemas.microsoft.com/office/drawing/2014/main" id="{82EC6EFC-2EDD-D545-9FE5-04817875BAD1}"/>
              </a:ext>
            </a:extLst>
          </p:cNvPr>
          <p:cNvSpPr>
            <a:spLocks noGrp="1" noChangeArrowheads="1"/>
          </p:cNvSpPr>
          <p:nvPr>
            <p:ph type="body" sz="quarter" idx="13"/>
          </p:nvPr>
        </p:nvSpPr>
        <p:spPr>
          <a:xfrm rot="16200000">
            <a:off x="8317707" y="4317206"/>
            <a:ext cx="1454150" cy="198437"/>
          </a:xfrm>
        </p:spPr>
        <p:txBody>
          <a:bodyPr/>
          <a:lstStyle/>
          <a:p>
            <a:pPr eaLnBrk="1" hangingPunct="1"/>
            <a:r>
              <a:rPr lang="de-DE" altLang="de-DE" dirty="0" err="1"/>
              <a:t>iStock</a:t>
            </a:r>
            <a:r>
              <a:rPr lang="de-DE" altLang="de-DE" dirty="0"/>
              <a:t> </a:t>
            </a:r>
            <a:r>
              <a:rPr lang="de-AT" dirty="0"/>
              <a:t>©</a:t>
            </a:r>
            <a:r>
              <a:rPr lang="de-DE" altLang="de-DE" dirty="0"/>
              <a:t> </a:t>
            </a:r>
            <a:r>
              <a:rPr lang="de-AT" i="0" dirty="0"/>
              <a:t>breath10</a:t>
            </a:r>
            <a:endParaRPr lang="de-DE" altLang="de-DE" dirty="0"/>
          </a:p>
        </p:txBody>
      </p:sp>
      <p:sp>
        <p:nvSpPr>
          <p:cNvPr id="5" name="Textplatzhalter 17">
            <a:extLst>
              <a:ext uri="{FF2B5EF4-FFF2-40B4-BE49-F238E27FC236}">
                <a16:creationId xmlns:a16="http://schemas.microsoft.com/office/drawing/2014/main" id="{135B287B-472F-614B-AA4C-850E018B2A69}"/>
              </a:ext>
            </a:extLst>
          </p:cNvPr>
          <p:cNvSpPr txBox="1">
            <a:spLocks noChangeArrowheads="1"/>
          </p:cNvSpPr>
          <p:nvPr/>
        </p:nvSpPr>
        <p:spPr>
          <a:xfrm>
            <a:off x="197502" y="3246703"/>
            <a:ext cx="2493963" cy="366713"/>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de-DE" altLang="de-DE" sz="1200" b="1" dirty="0">
                <a:solidFill>
                  <a:schemeClr val="bg1"/>
                </a:solidFill>
              </a:rPr>
              <a:t>DI Tomas Stoisser</a:t>
            </a:r>
          </a:p>
          <a:p>
            <a:pPr marL="0" indent="0">
              <a:lnSpc>
                <a:spcPct val="100000"/>
              </a:lnSpc>
              <a:spcBef>
                <a:spcPts val="0"/>
              </a:spcBef>
              <a:buNone/>
            </a:pPr>
            <a:r>
              <a:rPr lang="de-DE" altLang="de-DE" sz="1000" dirty="0">
                <a:solidFill>
                  <a:schemeClr val="bg1"/>
                </a:solidFill>
              </a:rPr>
              <a:t>Abteilung </a:t>
            </a:r>
            <a:r>
              <a:rPr lang="de-DE" altLang="de-DE" sz="1000" dirty="0" err="1">
                <a:solidFill>
                  <a:schemeClr val="bg1"/>
                </a:solidFill>
              </a:rPr>
              <a:t>Grünraum</a:t>
            </a:r>
            <a:r>
              <a:rPr lang="de-DE" altLang="de-DE" sz="1000" dirty="0">
                <a:solidFill>
                  <a:schemeClr val="bg1"/>
                </a:solidFill>
              </a:rPr>
              <a:t> und Gewässer</a:t>
            </a:r>
          </a:p>
          <a:p>
            <a:pPr marL="0" indent="0">
              <a:lnSpc>
                <a:spcPct val="100000"/>
              </a:lnSpc>
              <a:spcBef>
                <a:spcPts val="0"/>
              </a:spcBef>
              <a:buNone/>
            </a:pPr>
            <a:r>
              <a:rPr lang="de-DE" altLang="de-DE" sz="1000" dirty="0">
                <a:solidFill>
                  <a:schemeClr val="bg1"/>
                </a:solidFill>
              </a:rPr>
              <a:t>Stadt Graz</a:t>
            </a:r>
          </a:p>
          <a:p>
            <a:pPr marL="0" indent="0">
              <a:lnSpc>
                <a:spcPct val="100000"/>
              </a:lnSpc>
              <a:spcBef>
                <a:spcPts val="0"/>
              </a:spcBef>
              <a:buNone/>
            </a:pPr>
            <a:r>
              <a:rPr lang="de-DE" altLang="de-DE" sz="1000" dirty="0">
                <a:solidFill>
                  <a:schemeClr val="bg1"/>
                </a:solidFill>
              </a:rPr>
              <a:t>tomas.stoisser@stadt.graz.at</a:t>
            </a:r>
          </a:p>
          <a:p>
            <a:pPr marL="0" indent="0">
              <a:lnSpc>
                <a:spcPct val="100000"/>
              </a:lnSpc>
              <a:spcBef>
                <a:spcPts val="0"/>
              </a:spcBef>
              <a:buNone/>
            </a:pPr>
            <a:r>
              <a:rPr lang="de-DE" altLang="de-DE" sz="1000" dirty="0">
                <a:solidFill>
                  <a:schemeClr val="bg1"/>
                </a:solidFill>
              </a:rPr>
              <a:t>+43 664 60 872 – 4023</a:t>
            </a:r>
          </a:p>
          <a:p>
            <a:pPr marL="0" indent="0">
              <a:lnSpc>
                <a:spcPct val="100000"/>
              </a:lnSpc>
              <a:spcBef>
                <a:spcPts val="0"/>
              </a:spcBef>
              <a:buNone/>
            </a:pPr>
            <a:r>
              <a:rPr lang="de-DE" altLang="de-DE" sz="1000" dirty="0">
                <a:solidFill>
                  <a:schemeClr val="bg1"/>
                </a:solidFill>
              </a:rPr>
              <a:t>Alle nicht extra gekennzeichneten Bilder, Tabellen und Grafiken</a:t>
            </a:r>
          </a:p>
          <a:p>
            <a:pPr marL="0" indent="0">
              <a:lnSpc>
                <a:spcPct val="100000"/>
              </a:lnSpc>
              <a:spcBef>
                <a:spcPts val="0"/>
              </a:spcBef>
              <a:buNone/>
            </a:pPr>
            <a:r>
              <a:rPr lang="de-DE" altLang="de-DE" sz="1000" dirty="0">
                <a:solidFill>
                  <a:schemeClr val="bg1"/>
                </a:solidFill>
              </a:rPr>
              <a:t>Quelle: Tomas Stoisser</a:t>
            </a:r>
            <a:br>
              <a:rPr lang="de-DE" altLang="de-DE" sz="1000" dirty="0">
                <a:solidFill>
                  <a:schemeClr val="bg1"/>
                </a:solidFill>
              </a:rPr>
            </a:br>
            <a:endParaRPr lang="de-DE" altLang="de-DE" sz="1000" dirty="0">
              <a:solidFill>
                <a:schemeClr val="bg1"/>
              </a:solidFill>
            </a:endParaRPr>
          </a:p>
          <a:p>
            <a:pPr marL="0" indent="0">
              <a:buNone/>
            </a:pPr>
            <a:endParaRPr lang="de-DE" alt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007" y="4679461"/>
            <a:ext cx="1168051" cy="26564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uppieren 55"/>
          <p:cNvGrpSpPr/>
          <p:nvPr/>
        </p:nvGrpSpPr>
        <p:grpSpPr>
          <a:xfrm>
            <a:off x="160013" y="47842"/>
            <a:ext cx="8923522" cy="5123218"/>
            <a:chOff x="213350" y="1176644"/>
            <a:chExt cx="11898029" cy="5146876"/>
          </a:xfrm>
        </p:grpSpPr>
        <p:sp>
          <p:nvSpPr>
            <p:cNvPr id="57" name="Rechteck 56">
              <a:extLst>
                <a:ext uri="{FF2B5EF4-FFF2-40B4-BE49-F238E27FC236}">
                  <a16:creationId xmlns:a16="http://schemas.microsoft.com/office/drawing/2014/main" id="{E453389A-8F8B-A04A-A488-A51A8C4BA6A6}"/>
                </a:ext>
              </a:extLst>
            </p:cNvPr>
            <p:cNvSpPr/>
            <p:nvPr/>
          </p:nvSpPr>
          <p:spPr>
            <a:xfrm>
              <a:off x="3255665" y="3019688"/>
              <a:ext cx="2466421" cy="1098283"/>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900" b="1" dirty="0">
                  <a:solidFill>
                    <a:schemeClr val="tx1"/>
                  </a:solidFill>
                </a:rPr>
                <a:t>Handlungsanweisung NWB für Graz mit besonderer Berücksichtigung des Baums</a:t>
              </a:r>
            </a:p>
          </p:txBody>
        </p:sp>
        <p:sp>
          <p:nvSpPr>
            <p:cNvPr id="58" name="Rechteck 57">
              <a:extLst>
                <a:ext uri="{FF2B5EF4-FFF2-40B4-BE49-F238E27FC236}">
                  <a16:creationId xmlns:a16="http://schemas.microsoft.com/office/drawing/2014/main" id="{905B1EFF-0E21-C54C-A5E6-17D4ECB18D27}"/>
                </a:ext>
              </a:extLst>
            </p:cNvPr>
            <p:cNvSpPr/>
            <p:nvPr/>
          </p:nvSpPr>
          <p:spPr>
            <a:xfrm>
              <a:off x="6453584" y="2979127"/>
              <a:ext cx="1764662" cy="852160"/>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Auswahl Substratmischungen</a:t>
              </a:r>
            </a:p>
            <a:p>
              <a:pPr marL="128588" indent="-128588">
                <a:buFont typeface="Arial" panose="020B0604020202020204" pitchFamily="34" charset="0"/>
                <a:buChar char="•"/>
              </a:pPr>
              <a:r>
                <a:rPr lang="de-AT" sz="750" b="1" dirty="0">
                  <a:solidFill>
                    <a:schemeClr val="tx1"/>
                  </a:solidFill>
                </a:rPr>
                <a:t>Standortbezogen</a:t>
              </a:r>
            </a:p>
            <a:p>
              <a:pPr marL="128588" indent="-128588">
                <a:buFont typeface="Arial" panose="020B0604020202020204" pitchFamily="34" charset="0"/>
                <a:buChar char="•"/>
              </a:pPr>
              <a:r>
                <a:rPr lang="de-AT" sz="750" b="1" dirty="0">
                  <a:solidFill>
                    <a:schemeClr val="tx1"/>
                  </a:solidFill>
                </a:rPr>
                <a:t>Pflanzenwachstum</a:t>
              </a:r>
            </a:p>
            <a:p>
              <a:pPr marL="128588" indent="-128588">
                <a:buFont typeface="Arial" panose="020B0604020202020204" pitchFamily="34" charset="0"/>
                <a:buChar char="•"/>
              </a:pPr>
              <a:r>
                <a:rPr lang="de-AT" sz="750" b="1" dirty="0">
                  <a:solidFill>
                    <a:schemeClr val="tx1"/>
                  </a:solidFill>
                </a:rPr>
                <a:t>Retention</a:t>
              </a:r>
            </a:p>
            <a:p>
              <a:pPr marL="128588" indent="-128588">
                <a:buFont typeface="Arial" panose="020B0604020202020204" pitchFamily="34" charset="0"/>
                <a:buChar char="•"/>
              </a:pPr>
              <a:r>
                <a:rPr lang="de-AT" sz="750" b="1" dirty="0">
                  <a:solidFill>
                    <a:schemeClr val="tx1"/>
                  </a:solidFill>
                </a:rPr>
                <a:t>Reinigungsleistung</a:t>
              </a:r>
            </a:p>
          </p:txBody>
        </p:sp>
        <p:sp>
          <p:nvSpPr>
            <p:cNvPr id="59" name="Rechteck 58">
              <a:extLst>
                <a:ext uri="{FF2B5EF4-FFF2-40B4-BE49-F238E27FC236}">
                  <a16:creationId xmlns:a16="http://schemas.microsoft.com/office/drawing/2014/main" id="{8B952D6C-E26B-034C-97E7-925D08498A8B}"/>
                </a:ext>
              </a:extLst>
            </p:cNvPr>
            <p:cNvSpPr/>
            <p:nvPr/>
          </p:nvSpPr>
          <p:spPr>
            <a:xfrm>
              <a:off x="6197200" y="4209524"/>
              <a:ext cx="2058214" cy="852160"/>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Erproben von Substratmischungen</a:t>
              </a:r>
            </a:p>
            <a:p>
              <a:pPr marL="128588" indent="-128588">
                <a:buFont typeface="Arial" panose="020B0604020202020204" pitchFamily="34" charset="0"/>
                <a:buChar char="•"/>
              </a:pPr>
              <a:r>
                <a:rPr lang="de-AT" sz="750" b="1" dirty="0">
                  <a:solidFill>
                    <a:schemeClr val="tx1"/>
                  </a:solidFill>
                </a:rPr>
                <a:t>Wasserrückhalt</a:t>
              </a:r>
            </a:p>
            <a:p>
              <a:pPr marL="128588" indent="-128588">
                <a:buFont typeface="Arial" panose="020B0604020202020204" pitchFamily="34" charset="0"/>
                <a:buChar char="•"/>
              </a:pPr>
              <a:r>
                <a:rPr lang="de-AT" sz="750" b="1" dirty="0">
                  <a:solidFill>
                    <a:schemeClr val="tx1"/>
                  </a:solidFill>
                </a:rPr>
                <a:t>Pflanzlicher Lebensraum</a:t>
              </a:r>
            </a:p>
            <a:p>
              <a:pPr marL="128588" indent="-128588">
                <a:buFont typeface="Arial" panose="020B0604020202020204" pitchFamily="34" charset="0"/>
                <a:buChar char="•"/>
              </a:pPr>
              <a:r>
                <a:rPr lang="de-AT" sz="750" b="1" dirty="0">
                  <a:solidFill>
                    <a:schemeClr val="tx1"/>
                  </a:solidFill>
                </a:rPr>
                <a:t>Reinigungsleistung</a:t>
              </a:r>
            </a:p>
          </p:txBody>
        </p:sp>
        <p:sp>
          <p:nvSpPr>
            <p:cNvPr id="60" name="Rechteck 59">
              <a:extLst>
                <a:ext uri="{FF2B5EF4-FFF2-40B4-BE49-F238E27FC236}">
                  <a16:creationId xmlns:a16="http://schemas.microsoft.com/office/drawing/2014/main" id="{8291389F-8F43-6743-B18D-5F05B19A6472}"/>
                </a:ext>
              </a:extLst>
            </p:cNvPr>
            <p:cNvSpPr/>
            <p:nvPr/>
          </p:nvSpPr>
          <p:spPr>
            <a:xfrm>
              <a:off x="6031584" y="1670824"/>
              <a:ext cx="2254207" cy="852160"/>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Umsetzungshinweise für Graz  </a:t>
              </a:r>
            </a:p>
            <a:p>
              <a:pPr marL="128588" indent="-128588">
                <a:buFont typeface="Arial" panose="020B0604020202020204" pitchFamily="34" charset="0"/>
                <a:buChar char="•"/>
              </a:pPr>
              <a:r>
                <a:rPr lang="de-AT" sz="750" b="1" dirty="0">
                  <a:solidFill>
                    <a:schemeClr val="tx1"/>
                  </a:solidFill>
                </a:rPr>
                <a:t>Mögliche Standorte</a:t>
              </a:r>
            </a:p>
            <a:p>
              <a:pPr marL="128588" indent="-128588">
                <a:buFont typeface="Arial" panose="020B0604020202020204" pitchFamily="34" charset="0"/>
                <a:buChar char="•"/>
              </a:pPr>
              <a:r>
                <a:rPr lang="de-AT" sz="750" b="1" dirty="0">
                  <a:solidFill>
                    <a:schemeClr val="tx1"/>
                  </a:solidFill>
                </a:rPr>
                <a:t>Standortbezogenen Bauweisen</a:t>
              </a:r>
            </a:p>
            <a:p>
              <a:pPr marL="128588" indent="-128588">
                <a:buFont typeface="Arial" panose="020B0604020202020204" pitchFamily="34" charset="0"/>
                <a:buChar char="•"/>
              </a:pPr>
              <a:r>
                <a:rPr lang="de-AT" sz="750" b="1" dirty="0">
                  <a:solidFill>
                    <a:schemeClr val="tx1"/>
                  </a:solidFill>
                </a:rPr>
                <a:t>Überlauf / Drainage / Versickerung</a:t>
              </a:r>
            </a:p>
            <a:p>
              <a:pPr marL="128588" indent="-128588">
                <a:buFont typeface="Arial" panose="020B0604020202020204" pitchFamily="34" charset="0"/>
                <a:buChar char="•"/>
              </a:pPr>
              <a:r>
                <a:rPr lang="de-AT" sz="750" b="1" dirty="0">
                  <a:solidFill>
                    <a:schemeClr val="tx1"/>
                  </a:solidFill>
                </a:rPr>
                <a:t>…</a:t>
              </a:r>
            </a:p>
          </p:txBody>
        </p:sp>
        <p:sp>
          <p:nvSpPr>
            <p:cNvPr id="61" name="Rechteck 60">
              <a:extLst>
                <a:ext uri="{FF2B5EF4-FFF2-40B4-BE49-F238E27FC236}">
                  <a16:creationId xmlns:a16="http://schemas.microsoft.com/office/drawing/2014/main" id="{6CEA2C36-9D98-A040-A776-4EF56ADD53E9}"/>
                </a:ext>
              </a:extLst>
            </p:cNvPr>
            <p:cNvSpPr/>
            <p:nvPr/>
          </p:nvSpPr>
          <p:spPr>
            <a:xfrm>
              <a:off x="3271451" y="1176644"/>
              <a:ext cx="2027641" cy="1037155"/>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Rechtliche Grundlagen</a:t>
              </a:r>
            </a:p>
            <a:p>
              <a:pPr marL="128588" indent="-128588">
                <a:buFont typeface="Arial" panose="020B0604020202020204" pitchFamily="34" charset="0"/>
                <a:buChar char="•"/>
              </a:pPr>
              <a:r>
                <a:rPr lang="de-AT" sz="750" b="1" dirty="0">
                  <a:solidFill>
                    <a:schemeClr val="tx1"/>
                  </a:solidFill>
                </a:rPr>
                <a:t>Wasserrechtliche Genehmigung</a:t>
              </a:r>
            </a:p>
            <a:p>
              <a:pPr marL="128588" indent="-128588">
                <a:buFont typeface="Arial" panose="020B0604020202020204" pitchFamily="34" charset="0"/>
                <a:buChar char="•"/>
              </a:pPr>
              <a:r>
                <a:rPr lang="de-AT" sz="750" b="1" dirty="0">
                  <a:solidFill>
                    <a:schemeClr val="tx1"/>
                  </a:solidFill>
                </a:rPr>
                <a:t>Einleitung in bzw.  Anschluss an Niederschlagswasserbewirtschaftungsanlagen</a:t>
              </a:r>
            </a:p>
            <a:p>
              <a:pPr marL="128588" indent="-128588">
                <a:buFont typeface="Arial" panose="020B0604020202020204" pitchFamily="34" charset="0"/>
                <a:buChar char="•"/>
              </a:pPr>
              <a:r>
                <a:rPr lang="de-AT" sz="750" b="1" dirty="0">
                  <a:solidFill>
                    <a:schemeClr val="tx1"/>
                  </a:solidFill>
                </a:rPr>
                <a:t>…</a:t>
              </a:r>
            </a:p>
          </p:txBody>
        </p:sp>
        <p:sp>
          <p:nvSpPr>
            <p:cNvPr id="62" name="Rechteck 61">
              <a:extLst>
                <a:ext uri="{FF2B5EF4-FFF2-40B4-BE49-F238E27FC236}">
                  <a16:creationId xmlns:a16="http://schemas.microsoft.com/office/drawing/2014/main" id="{EF63E779-E59F-4645-9F1D-F81E347F720F}"/>
                </a:ext>
              </a:extLst>
            </p:cNvPr>
            <p:cNvSpPr/>
            <p:nvPr/>
          </p:nvSpPr>
          <p:spPr>
            <a:xfrm>
              <a:off x="799822" y="1890336"/>
              <a:ext cx="2105383" cy="925786"/>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Wasserwirtschaftliche Grundlagen</a:t>
              </a:r>
            </a:p>
            <a:p>
              <a:pPr marL="128588" indent="-128588">
                <a:buFont typeface="Arial" panose="020B0604020202020204" pitchFamily="34" charset="0"/>
                <a:buChar char="•"/>
              </a:pPr>
              <a:r>
                <a:rPr lang="de-AT" sz="750" b="1" dirty="0">
                  <a:solidFill>
                    <a:schemeClr val="tx1"/>
                  </a:solidFill>
                </a:rPr>
                <a:t>Retentionswirkung</a:t>
              </a:r>
            </a:p>
            <a:p>
              <a:pPr marL="128588" indent="-128588">
                <a:buFont typeface="Arial" panose="020B0604020202020204" pitchFamily="34" charset="0"/>
                <a:buChar char="•"/>
              </a:pPr>
              <a:r>
                <a:rPr lang="de-AT" sz="750" b="1" dirty="0">
                  <a:solidFill>
                    <a:schemeClr val="tx1"/>
                  </a:solidFill>
                </a:rPr>
                <a:t>Hydraulische Belastung</a:t>
              </a:r>
            </a:p>
            <a:p>
              <a:pPr marL="128588" indent="-128588">
                <a:buFont typeface="Arial" panose="020B0604020202020204" pitchFamily="34" charset="0"/>
                <a:buChar char="•"/>
              </a:pPr>
              <a:r>
                <a:rPr lang="de-AT" sz="750" b="1" dirty="0">
                  <a:solidFill>
                    <a:schemeClr val="tx1"/>
                  </a:solidFill>
                </a:rPr>
                <a:t>Stoffliche Belastung</a:t>
              </a:r>
            </a:p>
            <a:p>
              <a:pPr marL="128588" indent="-128588">
                <a:buFont typeface="Arial" panose="020B0604020202020204" pitchFamily="34" charset="0"/>
                <a:buChar char="•"/>
              </a:pPr>
              <a:r>
                <a:rPr lang="de-AT" sz="750" b="1" dirty="0">
                  <a:solidFill>
                    <a:schemeClr val="tx1"/>
                  </a:solidFill>
                </a:rPr>
                <a:t>Reinigungsleistung</a:t>
              </a:r>
            </a:p>
          </p:txBody>
        </p:sp>
        <p:sp>
          <p:nvSpPr>
            <p:cNvPr id="63" name="Rechteck 62">
              <a:extLst>
                <a:ext uri="{FF2B5EF4-FFF2-40B4-BE49-F238E27FC236}">
                  <a16:creationId xmlns:a16="http://schemas.microsoft.com/office/drawing/2014/main" id="{7B557C90-D5FC-4E4D-84B6-D1C0A2F6D3E2}"/>
                </a:ext>
              </a:extLst>
            </p:cNvPr>
            <p:cNvSpPr/>
            <p:nvPr/>
          </p:nvSpPr>
          <p:spPr>
            <a:xfrm>
              <a:off x="1178899" y="5146530"/>
              <a:ext cx="2816277" cy="1098284"/>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Wechselwirkungen und Auswirkungen</a:t>
              </a:r>
            </a:p>
            <a:p>
              <a:r>
                <a:rPr lang="de-AT" sz="750" b="1" dirty="0">
                  <a:solidFill>
                    <a:schemeClr val="tx1"/>
                  </a:solidFill>
                </a:rPr>
                <a:t>Benachbarte Infrastruktur</a:t>
              </a:r>
            </a:p>
            <a:p>
              <a:pPr indent="-207169">
                <a:buFont typeface="Arial" panose="020B0604020202020204" pitchFamily="34" charset="0"/>
                <a:buChar char="•"/>
              </a:pPr>
              <a:r>
                <a:rPr lang="de-AT" sz="750" b="1" dirty="0">
                  <a:solidFill>
                    <a:schemeClr val="tx1"/>
                  </a:solidFill>
                </a:rPr>
                <a:t>Leitungsbezogener Infrastruktur</a:t>
              </a:r>
            </a:p>
            <a:p>
              <a:pPr indent="-207169">
                <a:buFont typeface="Arial" panose="020B0604020202020204" pitchFamily="34" charset="0"/>
                <a:buChar char="•"/>
              </a:pPr>
              <a:r>
                <a:rPr lang="de-AT" sz="750" b="1" dirty="0">
                  <a:solidFill>
                    <a:schemeClr val="tx1"/>
                  </a:solidFill>
                </a:rPr>
                <a:t>Straßenkörper</a:t>
              </a:r>
            </a:p>
            <a:p>
              <a:pPr indent="-207169">
                <a:buFont typeface="Arial" panose="020B0604020202020204" pitchFamily="34" charset="0"/>
                <a:buChar char="•"/>
              </a:pPr>
              <a:r>
                <a:rPr lang="de-AT" sz="750" b="1" dirty="0">
                  <a:solidFill>
                    <a:schemeClr val="tx1"/>
                  </a:solidFill>
                </a:rPr>
                <a:t>Fundamente und Keller</a:t>
              </a:r>
            </a:p>
            <a:p>
              <a:r>
                <a:rPr lang="de-AT" sz="750" b="1" dirty="0">
                  <a:solidFill>
                    <a:schemeClr val="tx1"/>
                  </a:solidFill>
                </a:rPr>
                <a:t>Wurzelraum</a:t>
              </a:r>
            </a:p>
          </p:txBody>
        </p:sp>
        <p:sp>
          <p:nvSpPr>
            <p:cNvPr id="64" name="Rechteck 63">
              <a:extLst>
                <a:ext uri="{FF2B5EF4-FFF2-40B4-BE49-F238E27FC236}">
                  <a16:creationId xmlns:a16="http://schemas.microsoft.com/office/drawing/2014/main" id="{DE58555F-3467-2141-87E8-0303AEEB7D51}"/>
                </a:ext>
              </a:extLst>
            </p:cNvPr>
            <p:cNvSpPr/>
            <p:nvPr/>
          </p:nvSpPr>
          <p:spPr>
            <a:xfrm>
              <a:off x="4745578" y="5356791"/>
              <a:ext cx="2007978" cy="708807"/>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Bestandsanierung Baumstandorte</a:t>
              </a:r>
            </a:p>
            <a:p>
              <a:pPr marL="128588" indent="-128588">
                <a:buFont typeface="Arial" panose="020B0604020202020204" pitchFamily="34" charset="0"/>
                <a:buChar char="•"/>
              </a:pPr>
              <a:r>
                <a:rPr lang="de-AT" sz="750" b="1" dirty="0">
                  <a:solidFill>
                    <a:schemeClr val="tx1"/>
                  </a:solidFill>
                </a:rPr>
                <a:t>trockener Baumstandort</a:t>
              </a:r>
            </a:p>
            <a:p>
              <a:pPr marL="128588" indent="-128588">
                <a:buFont typeface="Arial" panose="020B0604020202020204" pitchFamily="34" charset="0"/>
                <a:buChar char="•"/>
              </a:pPr>
              <a:r>
                <a:rPr lang="de-AT" sz="750" b="1" dirty="0">
                  <a:solidFill>
                    <a:schemeClr val="tx1"/>
                  </a:solidFill>
                </a:rPr>
                <a:t>…</a:t>
              </a:r>
            </a:p>
          </p:txBody>
        </p:sp>
        <p:sp>
          <p:nvSpPr>
            <p:cNvPr id="65" name="Rechteck 64">
              <a:extLst>
                <a:ext uri="{FF2B5EF4-FFF2-40B4-BE49-F238E27FC236}">
                  <a16:creationId xmlns:a16="http://schemas.microsoft.com/office/drawing/2014/main" id="{E858BD52-254E-2F4C-AD68-B6BE09877A50}"/>
                </a:ext>
              </a:extLst>
            </p:cNvPr>
            <p:cNvSpPr/>
            <p:nvPr/>
          </p:nvSpPr>
          <p:spPr>
            <a:xfrm>
              <a:off x="213350" y="3307863"/>
              <a:ext cx="2440593" cy="1264729"/>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50" b="1" u="sng" dirty="0">
                  <a:solidFill>
                    <a:schemeClr val="tx1"/>
                  </a:solidFill>
                </a:rPr>
                <a:t>Wechselwirkungen und Auswirkungen</a:t>
              </a:r>
            </a:p>
            <a:p>
              <a:pPr marL="128588" indent="-128588">
                <a:buFont typeface="Arial" panose="020B0604020202020204" pitchFamily="34" charset="0"/>
                <a:buChar char="•"/>
              </a:pPr>
              <a:r>
                <a:rPr lang="de-AT" sz="750" b="1" dirty="0">
                  <a:solidFill>
                    <a:schemeClr val="tx1"/>
                  </a:solidFill>
                </a:rPr>
                <a:t>Niederschlagswasserbewirtschaftung</a:t>
              </a:r>
            </a:p>
            <a:p>
              <a:pPr marL="128588" indent="-128588">
                <a:buFont typeface="Arial" panose="020B0604020202020204" pitchFamily="34" charset="0"/>
                <a:buChar char="•"/>
              </a:pPr>
              <a:r>
                <a:rPr lang="de-AT" sz="750" b="1" dirty="0">
                  <a:solidFill>
                    <a:schemeClr val="tx1"/>
                  </a:solidFill>
                </a:rPr>
                <a:t>Kanal</a:t>
              </a:r>
            </a:p>
            <a:p>
              <a:pPr marL="128588" indent="-128588">
                <a:buFont typeface="Arial" panose="020B0604020202020204" pitchFamily="34" charset="0"/>
                <a:buChar char="•"/>
              </a:pPr>
              <a:r>
                <a:rPr lang="de-AT" sz="750" b="1" dirty="0">
                  <a:solidFill>
                    <a:schemeClr val="tx1"/>
                  </a:solidFill>
                </a:rPr>
                <a:t>Abwasserreinigungsanlage</a:t>
              </a:r>
            </a:p>
          </p:txBody>
        </p:sp>
        <p:sp>
          <p:nvSpPr>
            <p:cNvPr id="66" name="Rechteck 65">
              <a:extLst>
                <a:ext uri="{FF2B5EF4-FFF2-40B4-BE49-F238E27FC236}">
                  <a16:creationId xmlns:a16="http://schemas.microsoft.com/office/drawing/2014/main" id="{122CA591-6B2F-7541-BFED-372DA5D09025}"/>
                </a:ext>
              </a:extLst>
            </p:cNvPr>
            <p:cNvSpPr/>
            <p:nvPr/>
          </p:nvSpPr>
          <p:spPr>
            <a:xfrm>
              <a:off x="9480229" y="1906804"/>
              <a:ext cx="2631150" cy="2665789"/>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25" b="1" u="sng" dirty="0">
                  <a:solidFill>
                    <a:schemeClr val="tx1"/>
                  </a:solidFill>
                </a:rPr>
                <a:t>MUFUWU Stadtbaum</a:t>
              </a:r>
            </a:p>
            <a:p>
              <a:r>
                <a:rPr lang="de-AT" sz="675" b="1" dirty="0">
                  <a:solidFill>
                    <a:schemeClr val="tx1"/>
                  </a:solidFill>
                </a:rPr>
                <a:t>Entwicklung und Evaluierung von multifunktionalen Stadtbaumstandorten in Bestandsstraßen</a:t>
              </a:r>
            </a:p>
            <a:p>
              <a:pPr marL="128588" indent="-128588">
                <a:buFont typeface="Arial" panose="020B0604020202020204" pitchFamily="34" charset="0"/>
                <a:buChar char="•"/>
              </a:pPr>
              <a:r>
                <a:rPr lang="de-AT" sz="675" b="1" dirty="0">
                  <a:solidFill>
                    <a:schemeClr val="tx1"/>
                  </a:solidFill>
                </a:rPr>
                <a:t>Entwicklung + Erprobung vegetations- und bautechnischer Verfahren zu Unterbausubstrate in bestehende Straßenräume einschließlich der erzielten mikroklimatischen Effekte</a:t>
              </a:r>
            </a:p>
            <a:p>
              <a:pPr marL="128588" indent="-128588">
                <a:buFont typeface="Arial" panose="020B0604020202020204" pitchFamily="34" charset="0"/>
                <a:buChar char="•"/>
              </a:pPr>
              <a:r>
                <a:rPr lang="de-AT" sz="675" b="1" dirty="0">
                  <a:solidFill>
                    <a:schemeClr val="tx1"/>
                  </a:solidFill>
                </a:rPr>
                <a:t>Messung und Nachweis der pflanzenphysiologischen, siedlungswasserbaulichen und stadtklimatischen Wirksamkeit des erweiterten Wurzelraums</a:t>
              </a:r>
            </a:p>
            <a:p>
              <a:pPr marL="128588" indent="-128588">
                <a:buFont typeface="Arial" panose="020B0604020202020204" pitchFamily="34" charset="0"/>
                <a:buChar char="•"/>
              </a:pPr>
              <a:r>
                <a:rPr lang="de-AT" sz="675" b="1" dirty="0">
                  <a:solidFill>
                    <a:schemeClr val="tx1"/>
                  </a:solidFill>
                </a:rPr>
                <a:t>Verfahren zur </a:t>
              </a:r>
              <a:r>
                <a:rPr lang="de-AT" sz="675" b="1" dirty="0" err="1">
                  <a:solidFill>
                    <a:schemeClr val="tx1"/>
                  </a:solidFill>
                </a:rPr>
                <a:t>Mitigation</a:t>
              </a:r>
              <a:r>
                <a:rPr lang="de-AT" sz="675" b="1" dirty="0">
                  <a:solidFill>
                    <a:schemeClr val="tx1"/>
                  </a:solidFill>
                </a:rPr>
                <a:t> von Salzeinträgen in den Untergrund</a:t>
              </a:r>
            </a:p>
            <a:p>
              <a:pPr marL="128588" indent="-128588">
                <a:buFont typeface="Arial" panose="020B0604020202020204" pitchFamily="34" charset="0"/>
                <a:buChar char="•"/>
              </a:pPr>
              <a:r>
                <a:rPr lang="de-AT" sz="675" b="1" dirty="0">
                  <a:solidFill>
                    <a:schemeClr val="tx1"/>
                  </a:solidFill>
                </a:rPr>
                <a:t>Verfahren zur Sicherung von Retention an Straßengefällen</a:t>
              </a:r>
            </a:p>
          </p:txBody>
        </p:sp>
        <p:sp>
          <p:nvSpPr>
            <p:cNvPr id="67" name="Rechteck 66">
              <a:extLst>
                <a:ext uri="{FF2B5EF4-FFF2-40B4-BE49-F238E27FC236}">
                  <a16:creationId xmlns:a16="http://schemas.microsoft.com/office/drawing/2014/main" id="{EBFAE3A2-ABC4-1144-B65F-14F0C1489EF4}"/>
                </a:ext>
              </a:extLst>
            </p:cNvPr>
            <p:cNvSpPr/>
            <p:nvPr/>
          </p:nvSpPr>
          <p:spPr>
            <a:xfrm>
              <a:off x="9480229" y="4672752"/>
              <a:ext cx="2631150" cy="1393684"/>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25" b="1" u="sng" dirty="0">
                  <a:solidFill>
                    <a:schemeClr val="tx1"/>
                  </a:solidFill>
                </a:rPr>
                <a:t>Potenziale der Schwammstadt </a:t>
              </a:r>
              <a:r>
                <a:rPr lang="de-DE" sz="825" b="1" u="sng" dirty="0" err="1">
                  <a:solidFill>
                    <a:schemeClr val="tx1"/>
                  </a:solidFill>
                </a:rPr>
                <a:t>für</a:t>
              </a:r>
              <a:r>
                <a:rPr lang="de-DE" sz="825" b="1" u="sng" dirty="0">
                  <a:solidFill>
                    <a:schemeClr val="tx1"/>
                  </a:solidFill>
                </a:rPr>
                <a:t> Stadtbäume</a:t>
              </a:r>
            </a:p>
            <a:p>
              <a:r>
                <a:rPr lang="de-AT" sz="675" b="1" dirty="0">
                  <a:solidFill>
                    <a:schemeClr val="tx1"/>
                  </a:solidFill>
                </a:rPr>
                <a:t>Zusätzliches </a:t>
              </a:r>
              <a:r>
                <a:rPr lang="de-AT" sz="675" b="1" dirty="0" err="1">
                  <a:solidFill>
                    <a:schemeClr val="tx1"/>
                  </a:solidFill>
                </a:rPr>
                <a:t>Monitoringprogramm</a:t>
              </a:r>
              <a:r>
                <a:rPr lang="de-AT" sz="675" b="1" dirty="0">
                  <a:solidFill>
                    <a:schemeClr val="tx1"/>
                  </a:solidFill>
                </a:rPr>
                <a:t> zu MUFUWU Stadtbaum zur Gewinnung zusätzlicher Daten für</a:t>
              </a:r>
            </a:p>
            <a:p>
              <a:pPr marL="128588" indent="-128588">
                <a:buFont typeface="Arial" panose="020B0604020202020204" pitchFamily="34" charset="0"/>
                <a:buChar char="•"/>
              </a:pPr>
              <a:r>
                <a:rPr lang="de-AT" sz="675" b="1" dirty="0">
                  <a:solidFill>
                    <a:schemeClr val="tx1"/>
                  </a:solidFill>
                </a:rPr>
                <a:t>Ökosystemdienstleistungen der Schwammstadtbäume</a:t>
              </a:r>
            </a:p>
            <a:p>
              <a:pPr marL="128588" indent="-128588">
                <a:buFont typeface="Arial" panose="020B0604020202020204" pitchFamily="34" charset="0"/>
                <a:buChar char="•"/>
              </a:pPr>
              <a:r>
                <a:rPr lang="de-AT" sz="675" b="1" dirty="0">
                  <a:solidFill>
                    <a:schemeClr val="tx1"/>
                  </a:solidFill>
                </a:rPr>
                <a:t>Einleitung von Dachwässern in die Schwammstadt</a:t>
              </a:r>
            </a:p>
          </p:txBody>
        </p:sp>
        <p:cxnSp>
          <p:nvCxnSpPr>
            <p:cNvPr id="68" name="Gerade Verbindung 3">
              <a:extLst>
                <a:ext uri="{FF2B5EF4-FFF2-40B4-BE49-F238E27FC236}">
                  <a16:creationId xmlns:a16="http://schemas.microsoft.com/office/drawing/2014/main" id="{D8FFF1D5-E58D-F34B-AD43-95B024986E72}"/>
                </a:ext>
              </a:extLst>
            </p:cNvPr>
            <p:cNvCxnSpPr>
              <a:cxnSpLocks/>
            </p:cNvCxnSpPr>
            <p:nvPr/>
          </p:nvCxnSpPr>
          <p:spPr>
            <a:xfrm>
              <a:off x="8857136" y="1258287"/>
              <a:ext cx="0" cy="5065233"/>
            </a:xfrm>
            <a:prstGeom prst="line">
              <a:avLst/>
            </a:prstGeom>
            <a:ln w="60325">
              <a:solidFill>
                <a:schemeClr val="accent6">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Pfeil nach links und rechts 68">
              <a:extLst>
                <a:ext uri="{FF2B5EF4-FFF2-40B4-BE49-F238E27FC236}">
                  <a16:creationId xmlns:a16="http://schemas.microsoft.com/office/drawing/2014/main" id="{2CE86918-0E31-AB4A-A72E-D5C44550146B}"/>
                </a:ext>
              </a:extLst>
            </p:cNvPr>
            <p:cNvSpPr/>
            <p:nvPr/>
          </p:nvSpPr>
          <p:spPr>
            <a:xfrm>
              <a:off x="8247534" y="3189250"/>
              <a:ext cx="1202961" cy="937682"/>
            </a:xfrm>
            <a:prstGeom prst="leftRightArrow">
              <a:avLst/>
            </a:prstGeom>
            <a:gradFill>
              <a:gsLst>
                <a:gs pos="100000">
                  <a:schemeClr val="accent1">
                    <a:lumMod val="61000"/>
                    <a:lumOff val="39000"/>
                  </a:schemeClr>
                </a:gs>
                <a:gs pos="0">
                  <a:schemeClr val="accent6">
                    <a:lumMod val="47000"/>
                    <a:lumOff val="53000"/>
                  </a:schemeClr>
                </a:gs>
              </a:gsLst>
              <a:lin ang="10800000" scaled="0"/>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016" y="3463546"/>
            <a:ext cx="2880000" cy="1629170"/>
          </a:xfrm>
          <a:prstGeom prst="rect">
            <a:avLst/>
          </a:prstGeo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t="11446"/>
          <a:stretch/>
        </p:blipFill>
        <p:spPr>
          <a:xfrm>
            <a:off x="3534252" y="3035025"/>
            <a:ext cx="2880000" cy="1928910"/>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872" y="2574919"/>
            <a:ext cx="2880000" cy="2178152"/>
          </a:xfrm>
          <a:prstGeom prst="rect">
            <a:avLst/>
          </a:prstGeom>
        </p:spPr>
      </p:pic>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480" y="70826"/>
            <a:ext cx="3138535" cy="1800000"/>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404" y="82414"/>
            <a:ext cx="1611344" cy="1800000"/>
          </a:xfrm>
          <a:prstGeom prst="rect">
            <a:avLst/>
          </a:prstGeom>
        </p:spPr>
      </p:pic>
      <p:pic>
        <p:nvPicPr>
          <p:cNvPr id="10" name="Grafi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7872" y="1994651"/>
            <a:ext cx="2880000" cy="2171357"/>
          </a:xfrm>
          <a:prstGeom prst="rect">
            <a:avLst/>
          </a:prstGeom>
        </p:spPr>
      </p:pic>
      <p:grpSp>
        <p:nvGrpSpPr>
          <p:cNvPr id="13" name="Gruppieren 12"/>
          <p:cNvGrpSpPr/>
          <p:nvPr/>
        </p:nvGrpSpPr>
        <p:grpSpPr>
          <a:xfrm>
            <a:off x="60112" y="2212716"/>
            <a:ext cx="3112130" cy="2880000"/>
            <a:chOff x="60112" y="2212716"/>
            <a:chExt cx="3112130" cy="2880000"/>
          </a:xfrm>
        </p:grpSpPr>
        <p:pic>
          <p:nvPicPr>
            <p:cNvPr id="11" name="Grafik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12" y="2212716"/>
              <a:ext cx="1387446" cy="2880000"/>
            </a:xfrm>
            <a:prstGeom prst="rect">
              <a:avLst/>
            </a:prstGeom>
          </p:spPr>
        </p:pic>
        <p:pic>
          <p:nvPicPr>
            <p:cNvPr id="12" name="Grafik 11"/>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460982" y="2219784"/>
              <a:ext cx="1711260" cy="2872931"/>
            </a:xfrm>
            <a:prstGeom prst="rect">
              <a:avLst/>
            </a:prstGeom>
          </p:spPr>
        </p:pic>
      </p:grpSp>
      <p:pic>
        <p:nvPicPr>
          <p:cNvPr id="7" name="Grafik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9980" y="46044"/>
            <a:ext cx="3490355" cy="2364055"/>
          </a:xfrm>
          <a:prstGeom prst="rect">
            <a:avLst/>
          </a:prstGeom>
        </p:spPr>
      </p:pic>
      <p:pic>
        <p:nvPicPr>
          <p:cNvPr id="2" name="Grafik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59" y="1910580"/>
            <a:ext cx="2833903" cy="3193194"/>
          </a:xfrm>
          <a:prstGeom prst="rect">
            <a:avLst/>
          </a:prstGeom>
        </p:spPr>
      </p:pic>
    </p:spTree>
    <p:extLst>
      <p:ext uri="{BB962C8B-B14F-4D97-AF65-F5344CB8AC3E}">
        <p14:creationId xmlns:p14="http://schemas.microsoft.com/office/powerpoint/2010/main" val="27825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B48C-9F6F-1BC0-4AE3-266073149D70}"/>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854ED96C-0B76-8236-0B62-122DACCD6DCC}"/>
              </a:ext>
            </a:extLst>
          </p:cNvPr>
          <p:cNvSpPr>
            <a:spLocks noGrp="1"/>
          </p:cNvSpPr>
          <p:nvPr>
            <p:ph type="ctrTitle"/>
          </p:nvPr>
        </p:nvSpPr>
        <p:spPr>
          <a:xfrm>
            <a:off x="717142" y="0"/>
            <a:ext cx="6858000" cy="841772"/>
          </a:xfrm>
          <a:solidFill>
            <a:schemeClr val="bg1"/>
          </a:solidFill>
        </p:spPr>
        <p:txBody>
          <a:bodyPr/>
          <a:lstStyle/>
          <a:p>
            <a:r>
              <a:rPr lang="de-DE" altLang="de-DE" sz="1350" b="1" dirty="0"/>
              <a:t>AKTUELLE HERAUSFORDERUNGEN – ZUNAHME VON STARKREGEN</a:t>
            </a:r>
            <a:br>
              <a:rPr lang="de-DE" altLang="de-DE" dirty="0"/>
            </a:br>
            <a:r>
              <a:rPr lang="de-DE" altLang="de-DE" sz="1050" dirty="0"/>
              <a:t>ungünstige Stadtklimabedingungen.</a:t>
            </a:r>
          </a:p>
        </p:txBody>
      </p:sp>
      <p:sp>
        <p:nvSpPr>
          <p:cNvPr id="4" name="Rechteck 3">
            <a:extLst>
              <a:ext uri="{FF2B5EF4-FFF2-40B4-BE49-F238E27FC236}">
                <a16:creationId xmlns:a16="http://schemas.microsoft.com/office/drawing/2014/main" id="{8413C154-7109-8630-0666-0A86FAC0FBE3}"/>
              </a:ext>
            </a:extLst>
          </p:cNvPr>
          <p:cNvSpPr/>
          <p:nvPr/>
        </p:nvSpPr>
        <p:spPr>
          <a:xfrm>
            <a:off x="479271" y="40964"/>
            <a:ext cx="8179151" cy="5017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65136A19-9B80-206C-2EC1-2B2826F6C7B5}"/>
              </a:ext>
            </a:extLst>
          </p:cNvPr>
          <p:cNvPicPr>
            <a:picLocks noChangeAspect="1"/>
          </p:cNvPicPr>
          <p:nvPr/>
        </p:nvPicPr>
        <p:blipFill>
          <a:blip r:embed="rId2"/>
          <a:srcRect b="1965"/>
          <a:stretch/>
        </p:blipFill>
        <p:spPr>
          <a:xfrm>
            <a:off x="1662151" y="619902"/>
            <a:ext cx="5882511" cy="4391010"/>
          </a:xfrm>
          <a:prstGeom prst="rect">
            <a:avLst/>
          </a:prstGeom>
        </p:spPr>
      </p:pic>
      <p:sp>
        <p:nvSpPr>
          <p:cNvPr id="8" name="Textfeld 7">
            <a:extLst>
              <a:ext uri="{FF2B5EF4-FFF2-40B4-BE49-F238E27FC236}">
                <a16:creationId xmlns:a16="http://schemas.microsoft.com/office/drawing/2014/main" id="{EA2ACF66-CAA3-7275-C5E4-B2C7089B0136}"/>
              </a:ext>
            </a:extLst>
          </p:cNvPr>
          <p:cNvSpPr txBox="1"/>
          <p:nvPr/>
        </p:nvSpPr>
        <p:spPr>
          <a:xfrm>
            <a:off x="2371344" y="4730496"/>
            <a:ext cx="1097280" cy="292388"/>
          </a:xfrm>
          <a:prstGeom prst="rect">
            <a:avLst/>
          </a:prstGeom>
          <a:noFill/>
          <a:ln w="28575">
            <a:solidFill>
              <a:srgbClr val="FF0000"/>
            </a:solidFill>
          </a:ln>
        </p:spPr>
        <p:txBody>
          <a:bodyPr wrap="square" rtlCol="0">
            <a:spAutoFit/>
          </a:bodyPr>
          <a:lstStyle/>
          <a:p>
            <a:endParaRPr lang="de-DE" dirty="0">
              <a:ln>
                <a:solidFill>
                  <a:srgbClr val="FF0000"/>
                </a:solidFill>
              </a:ln>
            </a:endParaRPr>
          </a:p>
        </p:txBody>
      </p:sp>
      <p:pic>
        <p:nvPicPr>
          <p:cNvPr id="10" name="Grafik 9">
            <a:extLst>
              <a:ext uri="{FF2B5EF4-FFF2-40B4-BE49-F238E27FC236}">
                <a16:creationId xmlns:a16="http://schemas.microsoft.com/office/drawing/2014/main" id="{66A54FEC-9B4B-08FD-A3F8-D50F3B1AAB2A}"/>
              </a:ext>
            </a:extLst>
          </p:cNvPr>
          <p:cNvPicPr>
            <a:picLocks noChangeAspect="1"/>
          </p:cNvPicPr>
          <p:nvPr/>
        </p:nvPicPr>
        <p:blipFill>
          <a:blip r:embed="rId3"/>
          <a:stretch>
            <a:fillRect/>
          </a:stretch>
        </p:blipFill>
        <p:spPr>
          <a:xfrm>
            <a:off x="1571830" y="609865"/>
            <a:ext cx="6063152" cy="4426100"/>
          </a:xfrm>
          <a:prstGeom prst="rect">
            <a:avLst/>
          </a:prstGeom>
        </p:spPr>
      </p:pic>
      <p:sp>
        <p:nvSpPr>
          <p:cNvPr id="11" name="Textfeld 10">
            <a:extLst>
              <a:ext uri="{FF2B5EF4-FFF2-40B4-BE49-F238E27FC236}">
                <a16:creationId xmlns:a16="http://schemas.microsoft.com/office/drawing/2014/main" id="{14361125-E55D-395A-AD1C-D5229D22AC7F}"/>
              </a:ext>
            </a:extLst>
          </p:cNvPr>
          <p:cNvSpPr txBox="1"/>
          <p:nvPr/>
        </p:nvSpPr>
        <p:spPr>
          <a:xfrm>
            <a:off x="548390" y="4804058"/>
            <a:ext cx="2987290" cy="253916"/>
          </a:xfrm>
          <a:prstGeom prst="rect">
            <a:avLst/>
          </a:prstGeom>
          <a:noFill/>
        </p:spPr>
        <p:txBody>
          <a:bodyPr wrap="square" rtlCol="0">
            <a:spAutoFit/>
          </a:bodyPr>
          <a:lstStyle/>
          <a:p>
            <a:r>
              <a:rPr lang="de-DE" sz="1050" dirty="0"/>
              <a:t>Quelle: </a:t>
            </a:r>
            <a:r>
              <a:rPr lang="de-DE" sz="1050" dirty="0" err="1"/>
              <a:t>GeoSphere</a:t>
            </a:r>
            <a:r>
              <a:rPr lang="de-DE" sz="1050" dirty="0"/>
              <a:t> Austria, K. Haslinger et al.  2025</a:t>
            </a:r>
          </a:p>
        </p:txBody>
      </p:sp>
      <p:cxnSp>
        <p:nvCxnSpPr>
          <p:cNvPr id="13" name="Gerade Verbindung mit Pfeil 12">
            <a:extLst>
              <a:ext uri="{FF2B5EF4-FFF2-40B4-BE49-F238E27FC236}">
                <a16:creationId xmlns:a16="http://schemas.microsoft.com/office/drawing/2014/main" id="{282F2A3F-D4F8-E03A-9B83-4983C5410544}"/>
              </a:ext>
            </a:extLst>
          </p:cNvPr>
          <p:cNvCxnSpPr>
            <a:cxnSpLocks/>
          </p:cNvCxnSpPr>
          <p:nvPr/>
        </p:nvCxnSpPr>
        <p:spPr>
          <a:xfrm flipV="1">
            <a:off x="4752000" y="1317600"/>
            <a:ext cx="1248510" cy="18456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700E26FD-CF5A-2F18-EA09-62B0F1074456}"/>
              </a:ext>
            </a:extLst>
          </p:cNvPr>
          <p:cNvSpPr txBox="1"/>
          <p:nvPr/>
        </p:nvSpPr>
        <p:spPr>
          <a:xfrm>
            <a:off x="3320396" y="1477060"/>
            <a:ext cx="2287210" cy="577081"/>
          </a:xfrm>
          <a:prstGeom prst="rect">
            <a:avLst/>
          </a:prstGeom>
          <a:noFill/>
        </p:spPr>
        <p:txBody>
          <a:bodyPr wrap="square" rtlCol="0">
            <a:spAutoFit/>
          </a:bodyPr>
          <a:lstStyle/>
          <a:p>
            <a:r>
              <a:rPr lang="de-DE" sz="1050" dirty="0"/>
              <a:t>Zunahme der Gesamtregenmenge bei einem Starkregenereignis in Österreich seit 1980 etwa um 15 %</a:t>
            </a:r>
          </a:p>
        </p:txBody>
      </p:sp>
      <p:sp>
        <p:nvSpPr>
          <p:cNvPr id="19" name="Textfeld 18">
            <a:extLst>
              <a:ext uri="{FF2B5EF4-FFF2-40B4-BE49-F238E27FC236}">
                <a16:creationId xmlns:a16="http://schemas.microsoft.com/office/drawing/2014/main" id="{E976306E-5E88-0B93-5BD9-EC40B4C078B5}"/>
              </a:ext>
            </a:extLst>
          </p:cNvPr>
          <p:cNvSpPr txBox="1"/>
          <p:nvPr/>
        </p:nvSpPr>
        <p:spPr>
          <a:xfrm>
            <a:off x="2311632" y="2187678"/>
            <a:ext cx="2260368" cy="738664"/>
          </a:xfrm>
          <a:prstGeom prst="rect">
            <a:avLst/>
          </a:prstGeom>
          <a:solidFill>
            <a:schemeClr val="bg1"/>
          </a:solidFill>
        </p:spPr>
        <p:txBody>
          <a:bodyPr wrap="square" rtlCol="0">
            <a:spAutoFit/>
          </a:bodyPr>
          <a:lstStyle/>
          <a:p>
            <a:r>
              <a:rPr lang="de-DE" sz="1050" dirty="0"/>
              <a:t>Bei einem 30-jährlichem Ereignis sind das in 90 Minuten etwa 10 Liter/m² mehr Wasser, oder je 100 m² ein Kubikmeter mehr Wasser</a:t>
            </a:r>
          </a:p>
        </p:txBody>
      </p:sp>
      <p:pic>
        <p:nvPicPr>
          <p:cNvPr id="22" name="Grafik 21">
            <a:extLst>
              <a:ext uri="{FF2B5EF4-FFF2-40B4-BE49-F238E27FC236}">
                <a16:creationId xmlns:a16="http://schemas.microsoft.com/office/drawing/2014/main" id="{9BD45396-138B-D865-C7EE-49EF43F9B767}"/>
              </a:ext>
            </a:extLst>
          </p:cNvPr>
          <p:cNvPicPr>
            <a:picLocks noChangeAspect="1"/>
          </p:cNvPicPr>
          <p:nvPr/>
        </p:nvPicPr>
        <p:blipFill>
          <a:blip r:embed="rId4"/>
          <a:srcRect l="5020" r="21358"/>
          <a:stretch/>
        </p:blipFill>
        <p:spPr>
          <a:xfrm>
            <a:off x="2363173" y="2990021"/>
            <a:ext cx="2006643" cy="1533150"/>
          </a:xfrm>
          <a:prstGeom prst="rect">
            <a:avLst/>
          </a:prstGeom>
        </p:spPr>
      </p:pic>
    </p:spTree>
    <p:extLst>
      <p:ext uri="{BB962C8B-B14F-4D97-AF65-F5344CB8AC3E}">
        <p14:creationId xmlns:p14="http://schemas.microsoft.com/office/powerpoint/2010/main" val="215044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ctrTitle"/>
          </p:nvPr>
        </p:nvSpPr>
        <p:spPr>
          <a:xfrm>
            <a:off x="1277634" y="1"/>
            <a:ext cx="6858000" cy="841772"/>
          </a:xfrm>
          <a:solidFill>
            <a:schemeClr val="bg1"/>
          </a:solidFill>
        </p:spPr>
        <p:txBody>
          <a:bodyPr/>
          <a:lstStyle/>
          <a:p>
            <a:r>
              <a:rPr lang="de-DE" altLang="de-DE" sz="1350" b="1" dirty="0"/>
              <a:t>AKTUELLE HERAUSFORDERUNGEN - PLATZMANGEL</a:t>
            </a:r>
            <a:br>
              <a:rPr lang="de-DE" altLang="de-DE" dirty="0"/>
            </a:br>
            <a:r>
              <a:rPr lang="de-DE" altLang="de-DE" sz="1050" dirty="0"/>
              <a:t>stark eingeschränkter Wurzelraum.</a:t>
            </a:r>
          </a:p>
        </p:txBody>
      </p:sp>
      <p:pic>
        <p:nvPicPr>
          <p:cNvPr id="31746" name="Picture 2" descr="C:\Users\p18938\Desktop\Vortrag ALI JF\Beengte Verhätnisse in der Stadt.JPG"/>
          <p:cNvPicPr>
            <a:picLocks noChangeAspect="1" noChangeArrowheads="1"/>
          </p:cNvPicPr>
          <p:nvPr/>
        </p:nvPicPr>
        <p:blipFill>
          <a:blip r:embed="rId2">
            <a:extLst>
              <a:ext uri="{28A0092B-C50C-407E-A947-70E740481C1C}">
                <a14:useLocalDpi xmlns:a14="http://schemas.microsoft.com/office/drawing/2010/main" val="0"/>
              </a:ext>
            </a:extLst>
          </a:blip>
          <a:srcRect l="3003" t="13782" r="9436" b="9164"/>
          <a:stretch>
            <a:fillRect/>
          </a:stretch>
        </p:blipFill>
        <p:spPr bwMode="auto">
          <a:xfrm>
            <a:off x="1439652" y="789553"/>
            <a:ext cx="6145633" cy="3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10200430-7107-4C46-BE29-34B5A107B109}"/>
              </a:ext>
            </a:extLst>
          </p:cNvPr>
          <p:cNvSpPr txBox="1"/>
          <p:nvPr/>
        </p:nvSpPr>
        <p:spPr>
          <a:xfrm>
            <a:off x="802823" y="4850226"/>
            <a:ext cx="3031964" cy="207749"/>
          </a:xfrm>
          <a:prstGeom prst="rect">
            <a:avLst/>
          </a:prstGeom>
          <a:noFill/>
        </p:spPr>
        <p:txBody>
          <a:bodyPr wrap="square" rtlCol="0">
            <a:spAutoFit/>
          </a:bodyPr>
          <a:lstStyle/>
          <a:p>
            <a:pPr defTabSz="342900"/>
            <a:r>
              <a:rPr lang="de-AT" sz="750" dirty="0">
                <a:solidFill>
                  <a:prstClr val="black"/>
                </a:solidFill>
                <a:latin typeface="Century Gothic" panose="020B0502020202020204" pitchFamily="34" charset="0"/>
              </a:rPr>
              <a:t>Quelle: Stefan Schmidt 2016</a:t>
            </a:r>
          </a:p>
        </p:txBody>
      </p:sp>
      <p:sp>
        <p:nvSpPr>
          <p:cNvPr id="5" name="Rechteck 4"/>
          <p:cNvSpPr/>
          <p:nvPr/>
        </p:nvSpPr>
        <p:spPr>
          <a:xfrm>
            <a:off x="777600" y="32375"/>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695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5"/>
          <p:cNvSpPr txBox="1">
            <a:spLocks noChangeArrowheads="1"/>
          </p:cNvSpPr>
          <p:nvPr/>
        </p:nvSpPr>
        <p:spPr bwMode="auto">
          <a:xfrm>
            <a:off x="1331547" y="4029912"/>
            <a:ext cx="49686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350" dirty="0"/>
              <a:t>Richtwert:</a:t>
            </a:r>
          </a:p>
          <a:p>
            <a:pPr eaLnBrk="1" hangingPunct="1">
              <a:spcBef>
                <a:spcPct val="0"/>
              </a:spcBef>
              <a:buFontTx/>
              <a:buNone/>
            </a:pPr>
            <a:r>
              <a:rPr lang="de-DE" altLang="de-DE" sz="1350" dirty="0"/>
              <a:t>Wurzelraumvolumen etwa 2/3 der Kronenprojektionsfläche.</a:t>
            </a:r>
          </a:p>
          <a:p>
            <a:pPr eaLnBrk="1" hangingPunct="1">
              <a:spcBef>
                <a:spcPct val="0"/>
              </a:spcBef>
              <a:buFontTx/>
              <a:buNone/>
            </a:pPr>
            <a:r>
              <a:rPr lang="de-DE" altLang="de-DE" sz="1350" dirty="0"/>
              <a:t>Kreis mit 8 m Durchmesser = 50 m² Fläche </a:t>
            </a:r>
            <a:r>
              <a:rPr lang="de-DE" altLang="de-DE" sz="1350" dirty="0">
                <a:sym typeface="Wingdings" panose="05000000000000000000" pitchFamily="2" charset="2"/>
              </a:rPr>
              <a:t> 34 m³ Wurzelraum.</a:t>
            </a:r>
            <a:endParaRPr lang="de-DE" altLang="de-DE" sz="1350" dirty="0"/>
          </a:p>
          <a:p>
            <a:pPr eaLnBrk="1" hangingPunct="1">
              <a:spcBef>
                <a:spcPct val="0"/>
              </a:spcBef>
              <a:buFontTx/>
              <a:buNone/>
            </a:pPr>
            <a:endParaRPr lang="de-DE" altLang="de-DE" sz="1350" dirty="0"/>
          </a:p>
        </p:txBody>
      </p:sp>
      <p:pic>
        <p:nvPicPr>
          <p:cNvPr id="5" name="Picture 2" descr="J:\FORSCHUNG\Projekte aktuell\3381 Verbesserung Wiener Baumsubstrat\Literatur\2_Baum_raum %5bKonvertiert%5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2975" y="824371"/>
            <a:ext cx="4133973" cy="332130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a:spLocks noGrp="1"/>
          </p:cNvSpPr>
          <p:nvPr>
            <p:ph type="ctrTitle"/>
          </p:nvPr>
        </p:nvSpPr>
        <p:spPr>
          <a:xfrm>
            <a:off x="1278396" y="-17401"/>
            <a:ext cx="6858000" cy="841772"/>
          </a:xfrm>
          <a:solidFill>
            <a:schemeClr val="bg1"/>
          </a:solidFill>
        </p:spPr>
        <p:txBody>
          <a:bodyPr/>
          <a:lstStyle/>
          <a:p>
            <a:r>
              <a:rPr lang="de-DE" altLang="de-DE" sz="1350" b="1" dirty="0"/>
              <a:t>AKTUELLE HERAUSFORDERUNGEN – VERDICHTETER UNTERGRUND</a:t>
            </a:r>
            <a:br>
              <a:rPr lang="de-DE" altLang="de-DE" dirty="0"/>
            </a:br>
            <a:r>
              <a:rPr lang="de-DE" altLang="de-DE" sz="1050" dirty="0"/>
              <a:t>permanenter Mangel an Luft und Wasser.</a:t>
            </a:r>
          </a:p>
        </p:txBody>
      </p:sp>
      <p:sp>
        <p:nvSpPr>
          <p:cNvPr id="8" name="Rechteck 7"/>
          <p:cNvSpPr/>
          <p:nvPr/>
        </p:nvSpPr>
        <p:spPr>
          <a:xfrm>
            <a:off x="777600" y="32375"/>
            <a:ext cx="7394800" cy="502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6956756" y="4195455"/>
            <a:ext cx="1126970" cy="651863"/>
          </a:xfrm>
          <a:prstGeom prst="rect">
            <a:avLst/>
          </a:prstGeom>
          <a:noFill/>
        </p:spPr>
        <p:txBody>
          <a:bodyPr wrap="square" rtlCol="0">
            <a:spAutoFit/>
          </a:bodyPr>
          <a:lstStyle/>
          <a:p>
            <a:r>
              <a:rPr lang="de-AT" sz="1200" dirty="0">
                <a:latin typeface="Calibri Light" panose="020F0302020204030204" pitchFamily="34" charset="0"/>
              </a:rPr>
              <a:t>Graphik: LWG </a:t>
            </a:r>
            <a:r>
              <a:rPr lang="de-AT" sz="1200" dirty="0" err="1">
                <a:latin typeface="Calibri Light" panose="020F0302020204030204" pitchFamily="34" charset="0"/>
              </a:rPr>
              <a:t>Veitshöchheim</a:t>
            </a:r>
            <a:r>
              <a:rPr lang="de-AT" sz="1200" dirty="0">
                <a:latin typeface="Calibri Light" panose="020F0302020204030204" pitchFamily="34" charset="0"/>
              </a:rPr>
              <a:t> 2016</a:t>
            </a:r>
            <a:endParaRPr lang="en-US" sz="1200" dirty="0">
              <a:latin typeface="Calibri Light" panose="020F0302020204030204" pitchFamily="34" charset="0"/>
            </a:endParaRPr>
          </a:p>
        </p:txBody>
      </p:sp>
      <p:cxnSp>
        <p:nvCxnSpPr>
          <p:cNvPr id="11" name="Gerade Verbindung mit Pfeil 10">
            <a:extLst>
              <a:ext uri="{FF2B5EF4-FFF2-40B4-BE49-F238E27FC236}">
                <a16:creationId xmlns:a16="http://schemas.microsoft.com/office/drawing/2014/main" id="{BD434B80-5445-4D3E-AA3B-A86EC6C89351}"/>
              </a:ext>
            </a:extLst>
          </p:cNvPr>
          <p:cNvCxnSpPr/>
          <p:nvPr/>
        </p:nvCxnSpPr>
        <p:spPr>
          <a:xfrm flipV="1">
            <a:off x="3382106" y="2501343"/>
            <a:ext cx="881100" cy="587471"/>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feld 11">
            <a:extLst>
              <a:ext uri="{FF2B5EF4-FFF2-40B4-BE49-F238E27FC236}">
                <a16:creationId xmlns:a16="http://schemas.microsoft.com/office/drawing/2014/main" id="{B99DF199-3D18-4201-B0A5-81E6E6BDF6B2}"/>
              </a:ext>
            </a:extLst>
          </p:cNvPr>
          <p:cNvSpPr txBox="1"/>
          <p:nvPr/>
        </p:nvSpPr>
        <p:spPr>
          <a:xfrm>
            <a:off x="2080852" y="3064290"/>
            <a:ext cx="2191666" cy="341452"/>
          </a:xfrm>
          <a:prstGeom prst="rect">
            <a:avLst/>
          </a:prstGeom>
          <a:noFill/>
        </p:spPr>
        <p:txBody>
          <a:bodyPr wrap="square" rtlCol="0">
            <a:spAutoFit/>
          </a:bodyPr>
          <a:lstStyle/>
          <a:p>
            <a:r>
              <a:rPr lang="de-AT" sz="1600" dirty="0"/>
              <a:t>Standardbaumscheibe</a:t>
            </a:r>
            <a:endParaRPr lang="de-DE" sz="1600" dirty="0"/>
          </a:p>
        </p:txBody>
      </p:sp>
      <p:cxnSp>
        <p:nvCxnSpPr>
          <p:cNvPr id="14" name="Gerader Verbinder 13">
            <a:extLst>
              <a:ext uri="{FF2B5EF4-FFF2-40B4-BE49-F238E27FC236}">
                <a16:creationId xmlns:a16="http://schemas.microsoft.com/office/drawing/2014/main" id="{5EAE5E99-0FD1-4192-8726-DC224CECF058}"/>
              </a:ext>
            </a:extLst>
          </p:cNvPr>
          <p:cNvCxnSpPr/>
          <p:nvPr/>
        </p:nvCxnSpPr>
        <p:spPr>
          <a:xfrm>
            <a:off x="4735398" y="513198"/>
            <a:ext cx="1" cy="3547806"/>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Gerade Verbindung mit Pfeil 12">
            <a:extLst>
              <a:ext uri="{FF2B5EF4-FFF2-40B4-BE49-F238E27FC236}">
                <a16:creationId xmlns:a16="http://schemas.microsoft.com/office/drawing/2014/main" id="{D2B482E1-4D45-49D0-AEF1-3163DDA29DAC}"/>
              </a:ext>
            </a:extLst>
          </p:cNvPr>
          <p:cNvCxnSpPr/>
          <p:nvPr/>
        </p:nvCxnSpPr>
        <p:spPr>
          <a:xfrm flipV="1">
            <a:off x="4105341" y="2844844"/>
            <a:ext cx="2978661" cy="291356"/>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147" name="Picture 3" descr="C:\Users\p18938\Desktop\Vortrag ALI JF\Wurzelbarriere zu anstehendem Bo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519" y="628839"/>
            <a:ext cx="5750429" cy="432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8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trag - Klimaschutzbeirat_neu.pptx" id="{28BA1137-A5A9-4F4D-BA7C-FD6FEA2CBE62}" vid="{4F338732-6E20-4457-BD7A-A34B7BBF3CA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373054438DD664D86394BA09741A0B2" ma:contentTypeVersion="5" ma:contentTypeDescription="Ein neues Dokument erstellen." ma:contentTypeScope="" ma:versionID="7e33164c52602855cb79cebc2e171ef7">
  <xsd:schema xmlns:xsd="http://www.w3.org/2001/XMLSchema" xmlns:xs="http://www.w3.org/2001/XMLSchema" xmlns:p="http://schemas.microsoft.com/office/2006/metadata/properties" targetNamespace="http://schemas.microsoft.com/office/2006/metadata/properties" ma:root="true" ma:fieldsID="863fbfa5844815b1bcec070d51382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altstyp"/>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93D2C6-E32E-439C-9B2B-FE861AAFD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3F58464-FF52-4CE0-ADFE-7D6B1C6BC551}">
  <ds:schemaRefs>
    <ds:schemaRef ds:uri="http://schemas.microsoft.com/sharepoint/v3/contenttype/forms"/>
  </ds:schemaRefs>
</ds:datastoreItem>
</file>

<file path=customXml/itemProps3.xml><?xml version="1.0" encoding="utf-8"?>
<ds:datastoreItem xmlns:ds="http://schemas.openxmlformats.org/officeDocument/2006/customXml" ds:itemID="{274274B0-81B8-48B5-86D7-9CE04A65A18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Vortrag - Klimaschutzbeirat_neu.pptx</Template>
  <TotalTime>0</TotalTime>
  <Words>2427</Words>
  <Application>Microsoft Office PowerPoint</Application>
  <PresentationFormat>Bildschirmpräsentation (16:9)</PresentationFormat>
  <Paragraphs>442</Paragraphs>
  <Slides>62</Slides>
  <Notes>25</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62</vt:i4>
      </vt:variant>
    </vt:vector>
  </HeadingPairs>
  <TitlesOfParts>
    <vt:vector size="70" baseType="lpstr">
      <vt:lpstr>ＭＳ Ｐゴシック</vt:lpstr>
      <vt:lpstr>Arial</vt:lpstr>
      <vt:lpstr>Arial Unicode MS</vt:lpstr>
      <vt:lpstr>Calibri</vt:lpstr>
      <vt:lpstr>Calibri Light</vt:lpstr>
      <vt:lpstr>Century Gothic</vt:lpstr>
      <vt:lpstr>Wingdings</vt:lpstr>
      <vt:lpstr>Office</vt:lpstr>
      <vt:lpstr>PowerPoint-Präsentation</vt:lpstr>
      <vt:lpstr>PowerPoint-Präsentation</vt:lpstr>
      <vt:lpstr>PowerPoint-Präsentation</vt:lpstr>
      <vt:lpstr>PowerPoint-Präsentation</vt:lpstr>
      <vt:lpstr>PowerPoint-Präsentation</vt:lpstr>
      <vt:lpstr>AKTUELLE HERAUSFORDERUNGEN – TROCKENHEIT, SALZBELASTUNG + HITZE ungünstige Stadtklimabedingungen.</vt:lpstr>
      <vt:lpstr>AKTUELLE HERAUSFORDERUNGEN – ZUNAHME VON STARKREGEN ungünstige Stadtklimabedingungen.</vt:lpstr>
      <vt:lpstr>AKTUELLE HERAUSFORDERUNGEN - PLATZMANGEL stark eingeschränkter Wurzelraum.</vt:lpstr>
      <vt:lpstr>AKTUELLE HERAUSFORDERUNGEN – VERDICHTETER UNTERGRUND permanenter Mangel an Luft und Wasser.</vt:lpstr>
      <vt:lpstr>AKTUELLE HERAUSFORDERUNGEN – BAUMARTENZUSAMMENSETZUNG IN GRAZ ungünstige Stadtklimabedingungen.</vt:lpstr>
      <vt:lpstr>AKTUELLE HERAUSFORDERUNGEN – BAUMARTEN – UND BAUMSTANDORTUMBAU ungünstige Standortbedingungen.</vt:lpstr>
      <vt:lpstr>PowerPoint-Präsentation</vt:lpstr>
      <vt:lpstr>PowerPoint-Präsentation</vt:lpstr>
      <vt:lpstr>Stockholm System in der Eggenberger Allee</vt:lpstr>
      <vt:lpstr>Stockholm System – Erweiterter Wurzelraum für Bäume</vt:lpstr>
      <vt:lpstr>Stockholm System – Erweiterter Wurzelraum für Bäume</vt:lpstr>
      <vt:lpstr>Stockholm System – Erweiterter Wurzelraum für Bäume</vt:lpstr>
      <vt:lpstr>Stockholm System – Erweiterter Wurzelraum für Bäume</vt:lpstr>
      <vt:lpstr>Stockholm System – Erweiterter Wurzelraum für Bäume</vt:lpstr>
      <vt:lpstr>Stockholm System – Erweiterter Wurzelraum für Bäume</vt:lpstr>
      <vt:lpstr>Stockholm System seit 2017 in Graz</vt:lpstr>
      <vt:lpstr>Umsetzung Stockholm System Vorplatz Lendhotel</vt:lpstr>
      <vt:lpstr>Umsetzung Stockholm System Vorplatz Lendhotel</vt:lpstr>
      <vt:lpstr>Umsetzung Stockholm System Vorplatz Lendhotel</vt:lpstr>
      <vt:lpstr>Umsetzung Stockholm System Vorplatz Lendhotel</vt:lpstr>
      <vt:lpstr>Stockholm System seit 2017 in Graz</vt:lpstr>
      <vt:lpstr>Stockholm System seit 2017 in Graz</vt:lpstr>
      <vt:lpstr>Stockholm System seit 2017 in Graz</vt:lpstr>
      <vt:lpstr>Stockholm System seit 2017 in Graz</vt:lpstr>
      <vt:lpstr>Stockholm System seit 2017 in Graz</vt:lpstr>
      <vt:lpstr>Stockholm System seit 2017 in Graz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Haus Graz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KLIMASCHUTZ - KLIMAWANDEL</dc:title>
  <dc:creator>Brauchart Michael</dc:creator>
  <cp:lastModifiedBy>Stoisser Tomas</cp:lastModifiedBy>
  <cp:revision>251</cp:revision>
  <cp:lastPrinted>2023-04-25T20:21:25Z</cp:lastPrinted>
  <dcterms:created xsi:type="dcterms:W3CDTF">2019-12-05T07:47:48Z</dcterms:created>
  <dcterms:modified xsi:type="dcterms:W3CDTF">2026-06-11T14:03:21Z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0x010100E373054438DD664D86394BA09741A0B2</vt:lpwstr>
  </property>
</Properties>
</file>